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1" r:id="rId2"/>
    <p:sldMasterId id="2147483674" r:id="rId3"/>
  </p:sldMasterIdLst>
  <p:notesMasterIdLst>
    <p:notesMasterId r:id="rId17"/>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Lst>
  <p:sldSz cx="12192000" cy="6858000"/>
  <p:notesSz cx="7772400" cy="10058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1" roundtripDataSignature="AMtx7mjHzTg+goWcQk8fO5It0l+0ng5KH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D191DC-EE8E-479F-BF4D-B72567CBF8C0}" v="1" dt="2021-08-16T16:25:58.703"/>
  </p1510:revLst>
</p1510:revInfo>
</file>

<file path=ppt/tableStyles.xml><?xml version="1.0" encoding="utf-8"?>
<a:tblStyleLst xmlns:a="http://schemas.openxmlformats.org/drawingml/2006/main" def="{AC289BA7-0477-4DA3-BF64-564EF7BB6FF7}">
  <a:tblStyle styleId="{AC289BA7-0477-4DA3-BF64-564EF7BB6FF7}"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72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26" Type="http://schemas.microsoft.com/office/2016/11/relationships/changesInfo" Target="changesInfos/changesInfo1.xml"/><Relationship Id="rId3" Type="http://schemas.openxmlformats.org/officeDocument/2006/relationships/slideMaster" Target="slideMasters/slideMaster3.xml"/><Relationship Id="rId21" Type="http://customschemas.google.com/relationships/presentationmetadata" Target="meta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ronimo Gonzalez" userId="085ae756f787dad6" providerId="LiveId" clId="{58832D2A-7676-40F3-869C-B29BB475F10A}"/>
    <pc:docChg chg="modSld">
      <pc:chgData name="Jeronimo Gonzalez" userId="085ae756f787dad6" providerId="LiveId" clId="{58832D2A-7676-40F3-869C-B29BB475F10A}" dt="2021-08-17T03:23:25.556" v="0" actId="20577"/>
      <pc:docMkLst>
        <pc:docMk/>
      </pc:docMkLst>
      <pc:sldChg chg="modSp mod">
        <pc:chgData name="Jeronimo Gonzalez" userId="085ae756f787dad6" providerId="LiveId" clId="{58832D2A-7676-40F3-869C-B29BB475F10A}" dt="2021-08-17T03:23:25.556" v="0" actId="20577"/>
        <pc:sldMkLst>
          <pc:docMk/>
          <pc:sldMk cId="0" sldId="256"/>
        </pc:sldMkLst>
        <pc:spChg chg="mod">
          <ac:chgData name="Jeronimo Gonzalez" userId="085ae756f787dad6" providerId="LiveId" clId="{58832D2A-7676-40F3-869C-B29BB475F10A}" dt="2021-08-17T03:23:25.556" v="0" actId="20577"/>
          <ac:spMkLst>
            <pc:docMk/>
            <pc:sldMk cId="0" sldId="256"/>
            <ac:spMk id="19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 name="Google Shape;187;p1: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7: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0" name="Google Shape;420;p7:notes"/>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8: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2" name="Google Shape;442;p8: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10: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1" name="Google Shape;461;p10:notes"/>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add317ae2b_0_117:notes"/>
          <p:cNvSpPr txBox="1">
            <a:spLocks noGrp="1"/>
          </p:cNvSpPr>
          <p:nvPr>
            <p:ph type="body" idx="1"/>
          </p:nvPr>
        </p:nvSpPr>
        <p:spPr>
          <a:xfrm>
            <a:off x="777240" y="4777740"/>
            <a:ext cx="6217800" cy="4526400"/>
          </a:xfrm>
          <a:prstGeom prst="rect">
            <a:avLst/>
          </a:prstGeom>
          <a:noFill/>
          <a:ln>
            <a:noFill/>
          </a:ln>
        </p:spPr>
        <p:txBody>
          <a:bodyPr spcFirstLastPara="1" wrap="square" lIns="102600" tIns="102600" rIns="102600" bIns="102600" anchor="t" anchorCtr="0">
            <a:noAutofit/>
          </a:bodyPr>
          <a:lstStyle/>
          <a:p>
            <a:pPr marL="0" lvl="0" indent="0" algn="l" rtl="0">
              <a:lnSpc>
                <a:spcPct val="100000"/>
              </a:lnSpc>
              <a:spcBef>
                <a:spcPts val="0"/>
              </a:spcBef>
              <a:spcAft>
                <a:spcPts val="0"/>
              </a:spcAft>
              <a:buSzPts val="1200"/>
              <a:buNone/>
            </a:pPr>
            <a:endParaRPr/>
          </a:p>
        </p:txBody>
      </p:sp>
      <p:sp>
        <p:nvSpPr>
          <p:cNvPr id="482" name="Google Shape;482;gadd317ae2b_0_117:notes"/>
          <p:cNvSpPr>
            <a:spLocks noGrp="1" noRot="1" noChangeAspect="1"/>
          </p:cNvSpPr>
          <p:nvPr>
            <p:ph type="sldImg" idx="2"/>
          </p:nvPr>
        </p:nvSpPr>
        <p:spPr>
          <a:xfrm>
            <a:off x="1295655" y="754380"/>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2: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7" name="Google Shape;197;p2: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6: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7" name="Google Shape;227;p6: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add317ae2b_0_271: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6" name="Google Shape;276;gadd317ae2b_0_271: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3: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9" name="Google Shape;319;p3: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add317ae2b_0_11: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0" name="Google Shape;340;gadd317ae2b_0_11: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5: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0" name="Google Shape;360;p5: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9: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1" name="Google Shape;381;p9:notes"/>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add317ae2b_0_201: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1" name="Google Shape;401;gadd317ae2b_0_201: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1"/>
        <p:cNvGrpSpPr/>
        <p:nvPr/>
      </p:nvGrpSpPr>
      <p:grpSpPr>
        <a:xfrm>
          <a:off x="0" y="0"/>
          <a:ext cx="0" cy="0"/>
          <a:chOff x="0" y="0"/>
          <a:chExt cx="0" cy="0"/>
        </a:xfrm>
      </p:grpSpPr>
      <p:sp>
        <p:nvSpPr>
          <p:cNvPr id="12" name="Google Shape;12;p14"/>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14"/>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41"/>
        <p:cNvGrpSpPr/>
        <p:nvPr/>
      </p:nvGrpSpPr>
      <p:grpSpPr>
        <a:xfrm>
          <a:off x="0" y="0"/>
          <a:ext cx="0" cy="0"/>
          <a:chOff x="0" y="0"/>
          <a:chExt cx="0" cy="0"/>
        </a:xfrm>
      </p:grpSpPr>
      <p:sp>
        <p:nvSpPr>
          <p:cNvPr id="42" name="Google Shape;42;p49"/>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49"/>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4" name="Google Shape;44;p49"/>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5"/>
        <p:cNvGrpSpPr/>
        <p:nvPr/>
      </p:nvGrpSpPr>
      <p:grpSpPr>
        <a:xfrm>
          <a:off x="0" y="0"/>
          <a:ext cx="0" cy="0"/>
          <a:chOff x="0" y="0"/>
          <a:chExt cx="0" cy="0"/>
        </a:xfrm>
      </p:grpSpPr>
      <p:sp>
        <p:nvSpPr>
          <p:cNvPr id="46" name="Google Shape;46;p50"/>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50"/>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8" name="Google Shape;48;p50"/>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9" name="Google Shape;49;p50"/>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0" name="Google Shape;50;p50"/>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51"/>
        <p:cNvGrpSpPr/>
        <p:nvPr/>
      </p:nvGrpSpPr>
      <p:grpSpPr>
        <a:xfrm>
          <a:off x="0" y="0"/>
          <a:ext cx="0" cy="0"/>
          <a:chOff x="0" y="0"/>
          <a:chExt cx="0" cy="0"/>
        </a:xfrm>
      </p:grpSpPr>
      <p:sp>
        <p:nvSpPr>
          <p:cNvPr id="52" name="Google Shape;52;p51"/>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51"/>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4" name="Google Shape;54;p51"/>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5" name="Google Shape;55;p51"/>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6" name="Google Shape;56;p51"/>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7" name="Google Shape;57;p51"/>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8" name="Google Shape;58;p51"/>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63"/>
        <p:cNvGrpSpPr/>
        <p:nvPr/>
      </p:nvGrpSpPr>
      <p:grpSpPr>
        <a:xfrm>
          <a:off x="0" y="0"/>
          <a:ext cx="0" cy="0"/>
          <a:chOff x="0" y="0"/>
          <a:chExt cx="0" cy="0"/>
        </a:xfrm>
      </p:grpSpPr>
      <p:sp>
        <p:nvSpPr>
          <p:cNvPr id="64" name="Google Shape;64;p30"/>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30"/>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66"/>
        <p:cNvGrpSpPr/>
        <p:nvPr/>
      </p:nvGrpSpPr>
      <p:grpSpPr>
        <a:xfrm>
          <a:off x="0" y="0"/>
          <a:ext cx="0" cy="0"/>
          <a:chOff x="0" y="0"/>
          <a:chExt cx="0" cy="0"/>
        </a:xfrm>
      </p:grpSpPr>
      <p:sp>
        <p:nvSpPr>
          <p:cNvPr id="67" name="Google Shape;67;p31"/>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31"/>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69"/>
        <p:cNvGrpSpPr/>
        <p:nvPr/>
      </p:nvGrpSpPr>
      <p:grpSpPr>
        <a:xfrm>
          <a:off x="0" y="0"/>
          <a:ext cx="0" cy="0"/>
          <a:chOff x="0" y="0"/>
          <a:chExt cx="0" cy="0"/>
        </a:xfrm>
      </p:grpSpPr>
      <p:sp>
        <p:nvSpPr>
          <p:cNvPr id="70" name="Google Shape;70;p32"/>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32"/>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72" name="Google Shape;72;p32"/>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33"/>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75"/>
        <p:cNvGrpSpPr/>
        <p:nvPr/>
      </p:nvGrpSpPr>
      <p:grpSpPr>
        <a:xfrm>
          <a:off x="0" y="0"/>
          <a:ext cx="0" cy="0"/>
          <a:chOff x="0" y="0"/>
          <a:chExt cx="0" cy="0"/>
        </a:xfrm>
      </p:grpSpPr>
      <p:sp>
        <p:nvSpPr>
          <p:cNvPr id="76" name="Google Shape;76;p34"/>
          <p:cNvSpPr txBox="1">
            <a:spLocks noGrp="1"/>
          </p:cNvSpPr>
          <p:nvPr>
            <p:ph type="subTitle" idx="1"/>
          </p:nvPr>
        </p:nvSpPr>
        <p:spPr>
          <a:xfrm>
            <a:off x="1523880" y="1122480"/>
            <a:ext cx="9143640" cy="110667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77"/>
        <p:cNvGrpSpPr/>
        <p:nvPr/>
      </p:nvGrpSpPr>
      <p:grpSpPr>
        <a:xfrm>
          <a:off x="0" y="0"/>
          <a:ext cx="0" cy="0"/>
          <a:chOff x="0" y="0"/>
          <a:chExt cx="0" cy="0"/>
        </a:xfrm>
      </p:grpSpPr>
      <p:sp>
        <p:nvSpPr>
          <p:cNvPr id="78" name="Google Shape;78;p35"/>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35"/>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0" name="Google Shape;80;p35"/>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1" name="Google Shape;81;p35"/>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4"/>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82"/>
        <p:cNvGrpSpPr/>
        <p:nvPr/>
      </p:nvGrpSpPr>
      <p:grpSpPr>
        <a:xfrm>
          <a:off x="0" y="0"/>
          <a:ext cx="0" cy="0"/>
          <a:chOff x="0" y="0"/>
          <a:chExt cx="0" cy="0"/>
        </a:xfrm>
      </p:grpSpPr>
      <p:sp>
        <p:nvSpPr>
          <p:cNvPr id="83" name="Google Shape;83;p36"/>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36"/>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5" name="Google Shape;85;p36"/>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6" name="Google Shape;86;p36"/>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87"/>
        <p:cNvGrpSpPr/>
        <p:nvPr/>
      </p:nvGrpSpPr>
      <p:grpSpPr>
        <a:xfrm>
          <a:off x="0" y="0"/>
          <a:ext cx="0" cy="0"/>
          <a:chOff x="0" y="0"/>
          <a:chExt cx="0" cy="0"/>
        </a:xfrm>
      </p:grpSpPr>
      <p:sp>
        <p:nvSpPr>
          <p:cNvPr id="88" name="Google Shape;88;p37"/>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37"/>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0" name="Google Shape;90;p37"/>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1" name="Google Shape;91;p37"/>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92"/>
        <p:cNvGrpSpPr/>
        <p:nvPr/>
      </p:nvGrpSpPr>
      <p:grpSpPr>
        <a:xfrm>
          <a:off x="0" y="0"/>
          <a:ext cx="0" cy="0"/>
          <a:chOff x="0" y="0"/>
          <a:chExt cx="0" cy="0"/>
        </a:xfrm>
      </p:grpSpPr>
      <p:sp>
        <p:nvSpPr>
          <p:cNvPr id="93" name="Google Shape;93;p38"/>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38"/>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5" name="Google Shape;95;p38"/>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96"/>
        <p:cNvGrpSpPr/>
        <p:nvPr/>
      </p:nvGrpSpPr>
      <p:grpSpPr>
        <a:xfrm>
          <a:off x="0" y="0"/>
          <a:ext cx="0" cy="0"/>
          <a:chOff x="0" y="0"/>
          <a:chExt cx="0" cy="0"/>
        </a:xfrm>
      </p:grpSpPr>
      <p:sp>
        <p:nvSpPr>
          <p:cNvPr id="97" name="Google Shape;97;p39"/>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39"/>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9" name="Google Shape;99;p39"/>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0" name="Google Shape;100;p39"/>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1" name="Google Shape;101;p39"/>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02"/>
        <p:cNvGrpSpPr/>
        <p:nvPr/>
      </p:nvGrpSpPr>
      <p:grpSpPr>
        <a:xfrm>
          <a:off x="0" y="0"/>
          <a:ext cx="0" cy="0"/>
          <a:chOff x="0" y="0"/>
          <a:chExt cx="0" cy="0"/>
        </a:xfrm>
      </p:grpSpPr>
      <p:sp>
        <p:nvSpPr>
          <p:cNvPr id="103" name="Google Shape;103;p40"/>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40"/>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5" name="Google Shape;105;p40"/>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6" name="Google Shape;106;p40"/>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7" name="Google Shape;107;p40"/>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8" name="Google Shape;108;p40"/>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9" name="Google Shape;109;p40"/>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16"/>
        <p:cNvGrpSpPr/>
        <p:nvPr/>
      </p:nvGrpSpPr>
      <p:grpSpPr>
        <a:xfrm>
          <a:off x="0" y="0"/>
          <a:ext cx="0" cy="0"/>
          <a:chOff x="0" y="0"/>
          <a:chExt cx="0" cy="0"/>
        </a:xfrm>
      </p:grpSpPr>
      <p:sp>
        <p:nvSpPr>
          <p:cNvPr id="117" name="Google Shape;117;gadd317ae2b_0_13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gadd317ae2b_0_13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gadd317ae2b_0_13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gadd317ae2b_0_13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gadd317ae2b_0_13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22"/>
        <p:cNvGrpSpPr/>
        <p:nvPr/>
      </p:nvGrpSpPr>
      <p:grpSpPr>
        <a:xfrm>
          <a:off x="0" y="0"/>
          <a:ext cx="0" cy="0"/>
          <a:chOff x="0" y="0"/>
          <a:chExt cx="0" cy="0"/>
        </a:xfrm>
      </p:grpSpPr>
      <p:sp>
        <p:nvSpPr>
          <p:cNvPr id="123" name="Google Shape;123;gadd317ae2b_0_129"/>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gadd317ae2b_0_129"/>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25" name="Google Shape;125;gadd317ae2b_0_12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gadd317ae2b_0_12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gadd317ae2b_0_12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28"/>
        <p:cNvGrpSpPr/>
        <p:nvPr/>
      </p:nvGrpSpPr>
      <p:grpSpPr>
        <a:xfrm>
          <a:off x="0" y="0"/>
          <a:ext cx="0" cy="0"/>
          <a:chOff x="0" y="0"/>
          <a:chExt cx="0" cy="0"/>
        </a:xfrm>
      </p:grpSpPr>
      <p:sp>
        <p:nvSpPr>
          <p:cNvPr id="129" name="Google Shape;129;gadd317ae2b_0_141"/>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gadd317ae2b_0_141"/>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31" name="Google Shape;131;gadd317ae2b_0_14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gadd317ae2b_0_14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gadd317ae2b_0_14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134"/>
        <p:cNvGrpSpPr/>
        <p:nvPr/>
      </p:nvGrpSpPr>
      <p:grpSpPr>
        <a:xfrm>
          <a:off x="0" y="0"/>
          <a:ext cx="0" cy="0"/>
          <a:chOff x="0" y="0"/>
          <a:chExt cx="0" cy="0"/>
        </a:xfrm>
      </p:grpSpPr>
      <p:sp>
        <p:nvSpPr>
          <p:cNvPr id="135" name="Google Shape;135;gadd317ae2b_0_14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gadd317ae2b_0_147"/>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gadd317ae2b_0_147"/>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gadd317ae2b_0_14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gadd317ae2b_0_14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gadd317ae2b_0_14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141"/>
        <p:cNvGrpSpPr/>
        <p:nvPr/>
      </p:nvGrpSpPr>
      <p:grpSpPr>
        <a:xfrm>
          <a:off x="0" y="0"/>
          <a:ext cx="0" cy="0"/>
          <a:chOff x="0" y="0"/>
          <a:chExt cx="0" cy="0"/>
        </a:xfrm>
      </p:grpSpPr>
      <p:sp>
        <p:nvSpPr>
          <p:cNvPr id="142" name="Google Shape;142;gadd317ae2b_0_154"/>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gadd317ae2b_0_154"/>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4" name="Google Shape;144;gadd317ae2b_0_154"/>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5" name="Google Shape;145;gadd317ae2b_0_154"/>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6" name="Google Shape;146;gadd317ae2b_0_154"/>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7" name="Google Shape;147;gadd317ae2b_0_15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gadd317ae2b_0_15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gadd317ae2b_0_15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5"/>
        <p:cNvGrpSpPr/>
        <p:nvPr/>
      </p:nvGrpSpPr>
      <p:grpSpPr>
        <a:xfrm>
          <a:off x="0" y="0"/>
          <a:ext cx="0" cy="0"/>
          <a:chOff x="0" y="0"/>
          <a:chExt cx="0" cy="0"/>
        </a:xfrm>
      </p:grpSpPr>
      <p:sp>
        <p:nvSpPr>
          <p:cNvPr id="16" name="Google Shape;16;p42"/>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42"/>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150"/>
        <p:cNvGrpSpPr/>
        <p:nvPr/>
      </p:nvGrpSpPr>
      <p:grpSpPr>
        <a:xfrm>
          <a:off x="0" y="0"/>
          <a:ext cx="0" cy="0"/>
          <a:chOff x="0" y="0"/>
          <a:chExt cx="0" cy="0"/>
        </a:xfrm>
      </p:grpSpPr>
      <p:sp>
        <p:nvSpPr>
          <p:cNvPr id="151" name="Google Shape;151;gadd317ae2b_0_16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gadd317ae2b_0_16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gadd317ae2b_0_16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gadd317ae2b_0_16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55"/>
        <p:cNvGrpSpPr/>
        <p:nvPr/>
      </p:nvGrpSpPr>
      <p:grpSpPr>
        <a:xfrm>
          <a:off x="0" y="0"/>
          <a:ext cx="0" cy="0"/>
          <a:chOff x="0" y="0"/>
          <a:chExt cx="0" cy="0"/>
        </a:xfrm>
      </p:grpSpPr>
      <p:sp>
        <p:nvSpPr>
          <p:cNvPr id="156" name="Google Shape;156;gadd317ae2b_0_16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gadd317ae2b_0_16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gadd317ae2b_0_16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159"/>
        <p:cNvGrpSpPr/>
        <p:nvPr/>
      </p:nvGrpSpPr>
      <p:grpSpPr>
        <a:xfrm>
          <a:off x="0" y="0"/>
          <a:ext cx="0" cy="0"/>
          <a:chOff x="0" y="0"/>
          <a:chExt cx="0" cy="0"/>
        </a:xfrm>
      </p:grpSpPr>
      <p:sp>
        <p:nvSpPr>
          <p:cNvPr id="160" name="Google Shape;160;gadd317ae2b_0_172"/>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gadd317ae2b_0_172"/>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62" name="Google Shape;162;gadd317ae2b_0_172"/>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63" name="Google Shape;163;gadd317ae2b_0_17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gadd317ae2b_0_17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 name="Google Shape;165;gadd317ae2b_0_17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166"/>
        <p:cNvGrpSpPr/>
        <p:nvPr/>
      </p:nvGrpSpPr>
      <p:grpSpPr>
        <a:xfrm>
          <a:off x="0" y="0"/>
          <a:ext cx="0" cy="0"/>
          <a:chOff x="0" y="0"/>
          <a:chExt cx="0" cy="0"/>
        </a:xfrm>
      </p:grpSpPr>
      <p:sp>
        <p:nvSpPr>
          <p:cNvPr id="167" name="Google Shape;167;gadd317ae2b_0_179"/>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gadd317ae2b_0_179"/>
          <p:cNvSpPr>
            <a:spLocks noGrp="1"/>
          </p:cNvSpPr>
          <p:nvPr>
            <p:ph type="pic" idx="2"/>
          </p:nvPr>
        </p:nvSpPr>
        <p:spPr>
          <a:xfrm>
            <a:off x="5183188" y="987425"/>
            <a:ext cx="6172200" cy="487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69" name="Google Shape;169;gadd317ae2b_0_179"/>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70" name="Google Shape;170;gadd317ae2b_0_17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gadd317ae2b_0_17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2" name="Google Shape;172;gadd317ae2b_0_17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73"/>
        <p:cNvGrpSpPr/>
        <p:nvPr/>
      </p:nvGrpSpPr>
      <p:grpSpPr>
        <a:xfrm>
          <a:off x="0" y="0"/>
          <a:ext cx="0" cy="0"/>
          <a:chOff x="0" y="0"/>
          <a:chExt cx="0" cy="0"/>
        </a:xfrm>
      </p:grpSpPr>
      <p:sp>
        <p:nvSpPr>
          <p:cNvPr id="174" name="Google Shape;174;gadd317ae2b_0_18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gadd317ae2b_0_186"/>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6" name="Google Shape;176;gadd317ae2b_0_18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7" name="Google Shape;177;gadd317ae2b_0_18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gadd317ae2b_0_18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179"/>
        <p:cNvGrpSpPr/>
        <p:nvPr/>
      </p:nvGrpSpPr>
      <p:grpSpPr>
        <a:xfrm>
          <a:off x="0" y="0"/>
          <a:ext cx="0" cy="0"/>
          <a:chOff x="0" y="0"/>
          <a:chExt cx="0" cy="0"/>
        </a:xfrm>
      </p:grpSpPr>
      <p:sp>
        <p:nvSpPr>
          <p:cNvPr id="180" name="Google Shape;180;gadd317ae2b_0_192"/>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1" name="Google Shape;181;gadd317ae2b_0_192"/>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 name="Google Shape;182;gadd317ae2b_0_19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3" name="Google Shape;183;gadd317ae2b_0_19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4" name="Google Shape;184;gadd317ae2b_0_19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8"/>
        <p:cNvGrpSpPr/>
        <p:nvPr/>
      </p:nvGrpSpPr>
      <p:grpSpPr>
        <a:xfrm>
          <a:off x="0" y="0"/>
          <a:ext cx="0" cy="0"/>
          <a:chOff x="0" y="0"/>
          <a:chExt cx="0" cy="0"/>
        </a:xfrm>
      </p:grpSpPr>
      <p:sp>
        <p:nvSpPr>
          <p:cNvPr id="19" name="Google Shape;19;p43"/>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43"/>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1" name="Google Shape;21;p43"/>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44"/>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4"/>
        <p:cNvGrpSpPr/>
        <p:nvPr/>
      </p:nvGrpSpPr>
      <p:grpSpPr>
        <a:xfrm>
          <a:off x="0" y="0"/>
          <a:ext cx="0" cy="0"/>
          <a:chOff x="0" y="0"/>
          <a:chExt cx="0" cy="0"/>
        </a:xfrm>
      </p:grpSpPr>
      <p:sp>
        <p:nvSpPr>
          <p:cNvPr id="25" name="Google Shape;25;p45"/>
          <p:cNvSpPr txBox="1">
            <a:spLocks noGrp="1"/>
          </p:cNvSpPr>
          <p:nvPr>
            <p:ph type="subTitle" idx="1"/>
          </p:nvPr>
        </p:nvSpPr>
        <p:spPr>
          <a:xfrm>
            <a:off x="1523880" y="1122480"/>
            <a:ext cx="9143640" cy="110667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6"/>
        <p:cNvGrpSpPr/>
        <p:nvPr/>
      </p:nvGrpSpPr>
      <p:grpSpPr>
        <a:xfrm>
          <a:off x="0" y="0"/>
          <a:ext cx="0" cy="0"/>
          <a:chOff x="0" y="0"/>
          <a:chExt cx="0" cy="0"/>
        </a:xfrm>
      </p:grpSpPr>
      <p:sp>
        <p:nvSpPr>
          <p:cNvPr id="27" name="Google Shape;27;p46"/>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46"/>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9" name="Google Shape;29;p46"/>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0" name="Google Shape;30;p46"/>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31"/>
        <p:cNvGrpSpPr/>
        <p:nvPr/>
      </p:nvGrpSpPr>
      <p:grpSpPr>
        <a:xfrm>
          <a:off x="0" y="0"/>
          <a:ext cx="0" cy="0"/>
          <a:chOff x="0" y="0"/>
          <a:chExt cx="0" cy="0"/>
        </a:xfrm>
      </p:grpSpPr>
      <p:sp>
        <p:nvSpPr>
          <p:cNvPr id="32" name="Google Shape;32;p47"/>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47"/>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4" name="Google Shape;34;p47"/>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5" name="Google Shape;35;p47"/>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6"/>
        <p:cNvGrpSpPr/>
        <p:nvPr/>
      </p:nvGrpSpPr>
      <p:grpSpPr>
        <a:xfrm>
          <a:off x="0" y="0"/>
          <a:ext cx="0" cy="0"/>
          <a:chOff x="0" y="0"/>
          <a:chExt cx="0" cy="0"/>
        </a:xfrm>
      </p:grpSpPr>
      <p:sp>
        <p:nvSpPr>
          <p:cNvPr id="37" name="Google Shape;37;p48"/>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48"/>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9" name="Google Shape;39;p48"/>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0" name="Google Shape;40;p48"/>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3"/>
          <p:cNvSpPr txBox="1">
            <a:spLocks noGrp="1"/>
          </p:cNvSpPr>
          <p:nvPr>
            <p:ph type="title"/>
          </p:nvPr>
        </p:nvSpPr>
        <p:spPr>
          <a:xfrm>
            <a:off x="1523880" y="1122480"/>
            <a:ext cx="9143640" cy="2387160"/>
          </a:xfrm>
          <a:prstGeom prst="rect">
            <a:avLst/>
          </a:prstGeom>
          <a:noFill/>
          <a:ln>
            <a:noFill/>
          </a:ln>
        </p:spPr>
        <p:txBody>
          <a:bodyPr spcFirstLastPara="1" wrap="square" lIns="91425" tIns="45700" rIns="91425" bIns="45700" anchor="b" anchorCtr="0">
            <a:norm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3"/>
          <p:cNvSpPr txBox="1">
            <a:spLocks noGrp="1"/>
          </p:cNvSpPr>
          <p:nvPr>
            <p:ph type="dt" idx="10"/>
          </p:nvPr>
        </p:nvSpPr>
        <p:spPr>
          <a:xfrm>
            <a:off x="838080" y="6356520"/>
            <a:ext cx="2742840" cy="36468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3"/>
          <p:cNvSpPr txBox="1">
            <a:spLocks noGrp="1"/>
          </p:cNvSpPr>
          <p:nvPr>
            <p:ph type="ftr" idx="11"/>
          </p:nvPr>
        </p:nvSpPr>
        <p:spPr>
          <a:xfrm>
            <a:off x="4038480" y="6356520"/>
            <a:ext cx="4114440" cy="36468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 name="Google Shape;9;p13"/>
          <p:cNvSpPr txBox="1">
            <a:spLocks noGrp="1"/>
          </p:cNvSpPr>
          <p:nvPr>
            <p:ph type="sldNum" idx="12"/>
          </p:nvPr>
        </p:nvSpPr>
        <p:spPr>
          <a:xfrm>
            <a:off x="8610480" y="6356520"/>
            <a:ext cx="2742840" cy="36468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solidFill>
                <a:srgbClr val="000000"/>
              </a:solidFill>
              <a:latin typeface="Times New Roman"/>
              <a:ea typeface="Times New Roman"/>
              <a:cs typeface="Times New Roman"/>
              <a:sym typeface="Times New Roman"/>
            </a:endParaRPr>
          </a:p>
        </p:txBody>
      </p:sp>
      <p:sp>
        <p:nvSpPr>
          <p:cNvPr id="10" name="Google Shape;10;p13"/>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1" name="Google Shape;61;p15"/>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0"/>
        <p:cNvGrpSpPr/>
        <p:nvPr/>
      </p:nvGrpSpPr>
      <p:grpSpPr>
        <a:xfrm>
          <a:off x="0" y="0"/>
          <a:ext cx="0" cy="0"/>
          <a:chOff x="0" y="0"/>
          <a:chExt cx="0" cy="0"/>
        </a:xfrm>
      </p:grpSpPr>
      <p:sp>
        <p:nvSpPr>
          <p:cNvPr id="111" name="Google Shape;111;gadd317ae2b_0_12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2" name="Google Shape;112;gadd317ae2b_0_12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3" name="Google Shape;113;gadd317ae2b_0_12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4" name="Google Shape;114;gadd317ae2b_0_12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5" name="Google Shape;115;gadd317ae2b_0_12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23.jp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hyperlink" Target="https://l.facebook.com/l.php?u=https://arxiv.org/abs/1611.04156&amp;h=IAQFlqjZK"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0.jpg"/><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5.jpe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1" descr="Cómo sería un mundo sin ganadería industrial? | Igualdad Animal México"/>
          <p:cNvPicPr preferRelativeResize="0"/>
          <p:nvPr/>
        </p:nvPicPr>
        <p:blipFill rotWithShape="1">
          <a:blip r:embed="rId3">
            <a:alphaModFix/>
          </a:blip>
          <a:srcRect l="39100" r="1572"/>
          <a:stretch/>
        </p:blipFill>
        <p:spPr>
          <a:xfrm>
            <a:off x="-51120" y="-8640"/>
            <a:ext cx="12254040" cy="6881400"/>
          </a:xfrm>
          <a:prstGeom prst="rect">
            <a:avLst/>
          </a:prstGeom>
          <a:noFill/>
          <a:ln>
            <a:noFill/>
          </a:ln>
        </p:spPr>
      </p:pic>
      <p:sp>
        <p:nvSpPr>
          <p:cNvPr id="190" name="Google Shape;190;p1"/>
          <p:cNvSpPr/>
          <p:nvPr/>
        </p:nvSpPr>
        <p:spPr>
          <a:xfrm>
            <a:off x="1611000" y="-23760"/>
            <a:ext cx="10580400" cy="6881400"/>
          </a:xfrm>
          <a:prstGeom prst="rect">
            <a:avLst/>
          </a:prstGeom>
          <a:gradFill>
            <a:gsLst>
              <a:gs pos="0">
                <a:srgbClr val="FFFFFF"/>
              </a:gs>
              <a:gs pos="49000">
                <a:srgbClr val="FFFFFF"/>
              </a:gs>
              <a:gs pos="100000">
                <a:srgbClr val="FFFFFF">
                  <a:alpha val="0"/>
                </a:srgbClr>
              </a:gs>
            </a:gsLst>
            <a:lin ang="108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1" name="Google Shape;191;p1"/>
          <p:cNvPicPr preferRelativeResize="0"/>
          <p:nvPr/>
        </p:nvPicPr>
        <p:blipFill rotWithShape="1">
          <a:blip r:embed="rId4">
            <a:alphaModFix/>
          </a:blip>
          <a:srcRect t="78334"/>
          <a:stretch/>
        </p:blipFill>
        <p:spPr>
          <a:xfrm>
            <a:off x="14760" y="5390280"/>
            <a:ext cx="12192840" cy="1483200"/>
          </a:xfrm>
          <a:prstGeom prst="rect">
            <a:avLst/>
          </a:prstGeom>
          <a:noFill/>
          <a:ln>
            <a:noFill/>
          </a:ln>
        </p:spPr>
      </p:pic>
      <p:sp>
        <p:nvSpPr>
          <p:cNvPr id="192" name="Google Shape;192;p1"/>
          <p:cNvSpPr txBox="1"/>
          <p:nvPr/>
        </p:nvSpPr>
        <p:spPr>
          <a:xfrm>
            <a:off x="6178037" y="2107958"/>
            <a:ext cx="6145920" cy="1633680"/>
          </a:xfrm>
          <a:prstGeom prst="rect">
            <a:avLst/>
          </a:prstGeom>
          <a:noFill/>
          <a:ln>
            <a:noFill/>
          </a:ln>
        </p:spPr>
        <p:txBody>
          <a:bodyPr spcFirstLastPara="1" wrap="square" lIns="91425" tIns="45700" rIns="91425" bIns="45700" anchor="b" anchorCtr="0">
            <a:noAutofit/>
          </a:bodyPr>
          <a:lstStyle/>
          <a:p>
            <a:pPr marL="0" marR="0" lvl="0" indent="0" rtl="0">
              <a:lnSpc>
                <a:spcPct val="90000"/>
              </a:lnSpc>
              <a:spcBef>
                <a:spcPts val="0"/>
              </a:spcBef>
              <a:spcAft>
                <a:spcPts val="0"/>
              </a:spcAft>
              <a:buClr>
                <a:srgbClr val="000000"/>
              </a:buClr>
              <a:buSzPts val="3600"/>
              <a:buFont typeface="Arial"/>
              <a:buNone/>
            </a:pPr>
            <a:r>
              <a:rPr lang="es-CO" sz="3600" b="0" i="0" u="none" strike="noStrike" cap="none" dirty="0">
                <a:solidFill>
                  <a:srgbClr val="000000"/>
                </a:solidFill>
                <a:latin typeface="Arial"/>
                <a:ea typeface="Arial"/>
                <a:cs typeface="Arial"/>
                <a:sym typeface="Arial"/>
              </a:rPr>
              <a:t>ANALISIS Y COMPRESION DE DATOS </a:t>
            </a:r>
            <a:endParaRPr sz="3600" b="0" i="0" u="none" strike="noStrike" cap="none"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pic>
        <p:nvPicPr>
          <p:cNvPr id="422" name="Google Shape;422;p7"/>
          <p:cNvPicPr preferRelativeResize="0"/>
          <p:nvPr/>
        </p:nvPicPr>
        <p:blipFill rotWithShape="1">
          <a:blip r:embed="rId3">
            <a:alphaModFix/>
          </a:blip>
          <a:srcRect/>
          <a:stretch/>
        </p:blipFill>
        <p:spPr>
          <a:xfrm>
            <a:off x="-2880" y="0"/>
            <a:ext cx="12196080" cy="6855840"/>
          </a:xfrm>
          <a:prstGeom prst="rect">
            <a:avLst/>
          </a:prstGeom>
          <a:noFill/>
          <a:ln>
            <a:noFill/>
          </a:ln>
        </p:spPr>
      </p:pic>
      <p:sp>
        <p:nvSpPr>
          <p:cNvPr id="423" name="Google Shape;423;p7"/>
          <p:cNvSpPr/>
          <p:nvPr/>
        </p:nvSpPr>
        <p:spPr>
          <a:xfrm>
            <a:off x="265329" y="376925"/>
            <a:ext cx="49029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Métricas de evaluación de la clasificación</a:t>
            </a:r>
            <a:endParaRPr sz="2200" b="0" i="0" u="none" strike="noStrike" cap="none">
              <a:solidFill>
                <a:srgbClr val="000000"/>
              </a:solidFill>
              <a:latin typeface="Arial"/>
              <a:ea typeface="Arial"/>
              <a:cs typeface="Arial"/>
              <a:sym typeface="Arial"/>
            </a:endParaRPr>
          </a:p>
        </p:txBody>
      </p:sp>
      <p:sp>
        <p:nvSpPr>
          <p:cNvPr id="424" name="Google Shape;424;p7"/>
          <p:cNvSpPr/>
          <p:nvPr/>
        </p:nvSpPr>
        <p:spPr>
          <a:xfrm rot="10800000" flipH="1">
            <a:off x="3363000" y="242350"/>
            <a:ext cx="929340" cy="3159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25" name="Google Shape;425;p7"/>
          <p:cNvSpPr/>
          <p:nvPr/>
        </p:nvSpPr>
        <p:spPr>
          <a:xfrm>
            <a:off x="3813480" y="108000"/>
            <a:ext cx="2402700" cy="3027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Conserva este título</a:t>
            </a:r>
            <a:endParaRPr sz="1400" b="0" i="0" u="none" strike="noStrike" cap="none">
              <a:solidFill>
                <a:schemeClr val="accent2"/>
              </a:solidFill>
              <a:latin typeface="Arial"/>
              <a:ea typeface="Arial"/>
              <a:cs typeface="Arial"/>
              <a:sym typeface="Arial"/>
            </a:endParaRPr>
          </a:p>
        </p:txBody>
      </p:sp>
      <p:sp>
        <p:nvSpPr>
          <p:cNvPr id="426" name="Google Shape;426;p7"/>
          <p:cNvSpPr/>
          <p:nvPr/>
        </p:nvSpPr>
        <p:spPr>
          <a:xfrm>
            <a:off x="5168149" y="914400"/>
            <a:ext cx="3801600" cy="729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Usar figuras vectorizadas para </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explicar el algoritmo las métricas de evaluación, para que no se pixelen como las </a:t>
            </a:r>
            <a:r>
              <a:rPr lang="en-US" i="1">
                <a:solidFill>
                  <a:schemeClr val="accent2"/>
                </a:solidFill>
              </a:rPr>
              <a:t>mías</a:t>
            </a:r>
            <a:endParaRPr sz="1400" b="0" i="0" u="none" strike="noStrike" cap="none">
              <a:solidFill>
                <a:schemeClr val="accent2"/>
              </a:solidFill>
              <a:latin typeface="Arial"/>
              <a:ea typeface="Arial"/>
              <a:cs typeface="Arial"/>
              <a:sym typeface="Arial"/>
            </a:endParaRPr>
          </a:p>
        </p:txBody>
      </p:sp>
      <p:sp>
        <p:nvSpPr>
          <p:cNvPr id="427" name="Google Shape;427;p7"/>
          <p:cNvSpPr/>
          <p:nvPr/>
        </p:nvSpPr>
        <p:spPr>
          <a:xfrm rot="10800000" flipH="1">
            <a:off x="4251800" y="1171444"/>
            <a:ext cx="914220" cy="75384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pic>
        <p:nvPicPr>
          <p:cNvPr id="428" name="Google Shape;428;p7"/>
          <p:cNvPicPr preferRelativeResize="0"/>
          <p:nvPr/>
        </p:nvPicPr>
        <p:blipFill rotWithShape="1">
          <a:blip r:embed="rId4">
            <a:alphaModFix/>
          </a:blip>
          <a:srcRect b="32939"/>
          <a:stretch/>
        </p:blipFill>
        <p:spPr>
          <a:xfrm>
            <a:off x="507240" y="1517040"/>
            <a:ext cx="3331440" cy="4059000"/>
          </a:xfrm>
          <a:prstGeom prst="rect">
            <a:avLst/>
          </a:prstGeom>
          <a:noFill/>
          <a:ln>
            <a:noFill/>
          </a:ln>
        </p:spPr>
      </p:pic>
      <p:pic>
        <p:nvPicPr>
          <p:cNvPr id="429" name="Google Shape;429;p7"/>
          <p:cNvPicPr preferRelativeResize="0"/>
          <p:nvPr/>
        </p:nvPicPr>
        <p:blipFill rotWithShape="1">
          <a:blip r:embed="rId4">
            <a:alphaModFix/>
          </a:blip>
          <a:srcRect t="66366"/>
          <a:stretch/>
        </p:blipFill>
        <p:spPr>
          <a:xfrm>
            <a:off x="4480560" y="2263320"/>
            <a:ext cx="3331440" cy="2032560"/>
          </a:xfrm>
          <a:prstGeom prst="rect">
            <a:avLst/>
          </a:prstGeom>
          <a:noFill/>
          <a:ln>
            <a:noFill/>
          </a:ln>
        </p:spPr>
      </p:pic>
      <p:sp>
        <p:nvSpPr>
          <p:cNvPr id="430" name="Google Shape;430;p7"/>
          <p:cNvSpPr/>
          <p:nvPr/>
        </p:nvSpPr>
        <p:spPr>
          <a:xfrm>
            <a:off x="8888615" y="3407925"/>
            <a:ext cx="2284200" cy="5160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Arial"/>
                <a:ea typeface="Arial"/>
                <a:cs typeface="Arial"/>
                <a:sym typeface="Arial"/>
              </a:rPr>
              <a:t>Explica la precisión también...</a:t>
            </a:r>
            <a:endParaRPr sz="1400" b="0" i="0" u="none" strike="noStrike" cap="none">
              <a:solidFill>
                <a:schemeClr val="accent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Arial"/>
                <a:ea typeface="Arial"/>
                <a:cs typeface="Arial"/>
                <a:sym typeface="Arial"/>
              </a:rPr>
              <a:t>Crear un gráfico</a:t>
            </a:r>
            <a:br>
              <a:rPr lang="en-US" sz="1400" b="0" i="0" u="none" strike="noStrike" cap="none">
                <a:solidFill>
                  <a:schemeClr val="accent2"/>
                </a:solidFill>
                <a:latin typeface="Arial"/>
                <a:ea typeface="Arial"/>
                <a:cs typeface="Arial"/>
                <a:sym typeface="Arial"/>
              </a:rPr>
            </a:br>
            <a:r>
              <a:rPr lang="en-US" sz="1400" b="0" i="0" u="none" strike="noStrike" cap="none">
                <a:solidFill>
                  <a:schemeClr val="accent2"/>
                </a:solidFill>
                <a:latin typeface="Arial"/>
                <a:ea typeface="Arial"/>
                <a:cs typeface="Arial"/>
                <a:sym typeface="Arial"/>
              </a:rPr>
              <a:t>usandola notación propuesta</a:t>
            </a:r>
            <a:br>
              <a:rPr lang="en-US" sz="1400" b="0" i="0" u="none" strike="noStrike" cap="none">
                <a:solidFill>
                  <a:schemeClr val="accent2"/>
                </a:solidFill>
                <a:latin typeface="Arial"/>
                <a:ea typeface="Arial"/>
                <a:cs typeface="Arial"/>
                <a:sym typeface="Arial"/>
              </a:rPr>
            </a:br>
            <a:r>
              <a:rPr lang="en-US" sz="1400" b="0" i="0" u="none" strike="noStrike" cap="none">
                <a:solidFill>
                  <a:schemeClr val="accent2"/>
                </a:solidFill>
                <a:latin typeface="Arial"/>
                <a:ea typeface="Arial"/>
                <a:cs typeface="Arial"/>
                <a:sym typeface="Arial"/>
              </a:rPr>
              <a:t>en esta diapositiva</a:t>
            </a:r>
            <a:endParaRPr sz="1400" b="0" i="0" u="none" strike="noStrike" cap="none">
              <a:solidFill>
                <a:schemeClr val="accent2"/>
              </a:solidFill>
              <a:latin typeface="Arial"/>
              <a:ea typeface="Arial"/>
              <a:cs typeface="Arial"/>
              <a:sym typeface="Arial"/>
            </a:endParaRPr>
          </a:p>
        </p:txBody>
      </p:sp>
      <p:sp>
        <p:nvSpPr>
          <p:cNvPr id="431" name="Google Shape;431;p7"/>
          <p:cNvSpPr/>
          <p:nvPr/>
        </p:nvSpPr>
        <p:spPr>
          <a:xfrm>
            <a:off x="5020920" y="4786920"/>
            <a:ext cx="2932560" cy="729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Si es posible, evitar las ecuaciones para conceptos simples que pueden ser</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explicados a través de diagramas</a:t>
            </a:r>
            <a:endParaRPr sz="1400" b="0" i="0" u="none" strike="noStrike" cap="none">
              <a:solidFill>
                <a:schemeClr val="accent2"/>
              </a:solidFill>
              <a:latin typeface="Arial"/>
              <a:ea typeface="Arial"/>
              <a:cs typeface="Arial"/>
              <a:sym typeface="Arial"/>
            </a:endParaRPr>
          </a:p>
        </p:txBody>
      </p:sp>
      <p:sp>
        <p:nvSpPr>
          <p:cNvPr id="432" name="Google Shape;432;p7"/>
          <p:cNvSpPr/>
          <p:nvPr/>
        </p:nvSpPr>
        <p:spPr>
          <a:xfrm>
            <a:off x="4900301" y="4195047"/>
            <a:ext cx="541836" cy="58860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33" name="Google Shape;433;p7"/>
          <p:cNvSpPr/>
          <p:nvPr/>
        </p:nvSpPr>
        <p:spPr>
          <a:xfrm flipH="1">
            <a:off x="11588105" y="852350"/>
            <a:ext cx="306396" cy="75384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34" name="Google Shape;434;p7"/>
          <p:cNvSpPr/>
          <p:nvPr/>
        </p:nvSpPr>
        <p:spPr>
          <a:xfrm>
            <a:off x="9326880" y="1191240"/>
            <a:ext cx="3425400" cy="729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Usa estos...</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Colores para</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Sus cifras</a:t>
            </a:r>
            <a:endParaRPr sz="1400" b="0" i="0" u="none" strike="noStrike" cap="none">
              <a:solidFill>
                <a:schemeClr val="accent2"/>
              </a:solidFill>
              <a:latin typeface="Arial"/>
              <a:ea typeface="Arial"/>
              <a:cs typeface="Arial"/>
              <a:sym typeface="Arial"/>
            </a:endParaRPr>
          </a:p>
        </p:txBody>
      </p:sp>
      <p:sp>
        <p:nvSpPr>
          <p:cNvPr id="435" name="Google Shape;435;p7"/>
          <p:cNvSpPr/>
          <p:nvPr/>
        </p:nvSpPr>
        <p:spPr>
          <a:xfrm>
            <a:off x="8229600" y="124200"/>
            <a:ext cx="2114640" cy="5158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Completa esta diapositiva</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Para el tercer entregable</a:t>
            </a:r>
            <a:endParaRPr sz="1400" b="0" i="0" u="none" strike="noStrike" cap="none">
              <a:solidFill>
                <a:schemeClr val="accent2"/>
              </a:solidFill>
              <a:latin typeface="Arial"/>
              <a:ea typeface="Arial"/>
              <a:cs typeface="Arial"/>
              <a:sym typeface="Arial"/>
            </a:endParaRPr>
          </a:p>
        </p:txBody>
      </p:sp>
      <p:sp>
        <p:nvSpPr>
          <p:cNvPr id="436" name="Google Shape;436;p7"/>
          <p:cNvSpPr/>
          <p:nvPr/>
        </p:nvSpPr>
        <p:spPr>
          <a:xfrm>
            <a:off x="7594848" y="2920850"/>
            <a:ext cx="1293786" cy="58860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37" name="Google Shape;437;p7"/>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NO use el color rojo en las diapositivas</a:t>
            </a:r>
            <a:endParaRPr sz="1400" b="0" i="0" u="none" strike="noStrike" cap="none">
              <a:solidFill>
                <a:schemeClr val="accent2"/>
              </a:solidFill>
              <a:latin typeface="Arial"/>
              <a:ea typeface="Arial"/>
              <a:cs typeface="Arial"/>
              <a:sym typeface="Arial"/>
            </a:endParaRPr>
          </a:p>
        </p:txBody>
      </p:sp>
      <p:sp>
        <p:nvSpPr>
          <p:cNvPr id="438" name="Google Shape;438;p7"/>
          <p:cNvSpPr/>
          <p:nvPr/>
        </p:nvSpPr>
        <p:spPr>
          <a:xfrm>
            <a:off x="1744320" y="6006120"/>
            <a:ext cx="2932500" cy="729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i="1">
                <a:solidFill>
                  <a:schemeClr val="accent2"/>
                </a:solidFill>
              </a:rPr>
              <a:t>Traducir todas </a:t>
            </a:r>
            <a:br>
              <a:rPr lang="en-US" i="1">
                <a:solidFill>
                  <a:schemeClr val="accent2"/>
                </a:solidFill>
              </a:rPr>
            </a:br>
            <a:r>
              <a:rPr lang="en-US" i="1">
                <a:solidFill>
                  <a:schemeClr val="accent2"/>
                </a:solidFill>
              </a:rPr>
              <a:t>estas gráficas a</a:t>
            </a:r>
            <a:br>
              <a:rPr lang="en-US" i="1">
                <a:solidFill>
                  <a:schemeClr val="accent2"/>
                </a:solidFill>
              </a:rPr>
            </a:br>
            <a:r>
              <a:rPr lang="en-US" i="1">
                <a:solidFill>
                  <a:schemeClr val="accent2"/>
                </a:solidFill>
              </a:rPr>
              <a:t>español, por favor</a:t>
            </a:r>
            <a:endParaRPr sz="1400" b="0" i="0" u="none" strike="noStrike" cap="none">
              <a:solidFill>
                <a:schemeClr val="accent2"/>
              </a:solidFill>
              <a:latin typeface="Arial"/>
              <a:ea typeface="Arial"/>
              <a:cs typeface="Arial"/>
              <a:sym typeface="Arial"/>
            </a:endParaRPr>
          </a:p>
        </p:txBody>
      </p:sp>
      <p:sp>
        <p:nvSpPr>
          <p:cNvPr id="439" name="Google Shape;439;p7"/>
          <p:cNvSpPr/>
          <p:nvPr/>
        </p:nvSpPr>
        <p:spPr>
          <a:xfrm>
            <a:off x="2538101" y="5261847"/>
            <a:ext cx="541836" cy="58860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p8"/>
          <p:cNvPicPr preferRelativeResize="0"/>
          <p:nvPr/>
        </p:nvPicPr>
        <p:blipFill rotWithShape="1">
          <a:blip r:embed="rId3">
            <a:alphaModFix/>
          </a:blip>
          <a:srcRect/>
          <a:stretch/>
        </p:blipFill>
        <p:spPr>
          <a:xfrm>
            <a:off x="-2880" y="0"/>
            <a:ext cx="12196080" cy="6855840"/>
          </a:xfrm>
          <a:prstGeom prst="rect">
            <a:avLst/>
          </a:prstGeom>
          <a:noFill/>
          <a:ln>
            <a:noFill/>
          </a:ln>
        </p:spPr>
      </p:pic>
      <p:sp>
        <p:nvSpPr>
          <p:cNvPr id="445" name="Google Shape;445;p8"/>
          <p:cNvSpPr/>
          <p:nvPr/>
        </p:nvSpPr>
        <p:spPr>
          <a:xfrm>
            <a:off x="265325" y="376925"/>
            <a:ext cx="62826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Métricas de evaluación de la clasificación</a:t>
            </a:r>
            <a:endParaRPr sz="2200" b="0" i="0" u="none" strike="noStrike" cap="none">
              <a:solidFill>
                <a:srgbClr val="000000"/>
              </a:solidFill>
              <a:latin typeface="Arial"/>
              <a:ea typeface="Arial"/>
              <a:cs typeface="Arial"/>
              <a:sym typeface="Arial"/>
            </a:endParaRPr>
          </a:p>
        </p:txBody>
      </p:sp>
      <p:sp>
        <p:nvSpPr>
          <p:cNvPr id="446" name="Google Shape;446;p8"/>
          <p:cNvSpPr/>
          <p:nvPr/>
        </p:nvSpPr>
        <p:spPr>
          <a:xfrm rot="10800000" flipH="1">
            <a:off x="4000675" y="226522"/>
            <a:ext cx="768258" cy="9369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47" name="Google Shape;447;p8"/>
          <p:cNvSpPr/>
          <p:nvPr/>
        </p:nvSpPr>
        <p:spPr>
          <a:xfrm>
            <a:off x="4297680" y="0"/>
            <a:ext cx="2402700" cy="3027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Conserva este título</a:t>
            </a:r>
            <a:endParaRPr sz="1400" b="0" i="0" u="none" strike="noStrike" cap="none">
              <a:solidFill>
                <a:schemeClr val="accent2"/>
              </a:solidFill>
              <a:latin typeface="Arial"/>
              <a:ea typeface="Arial"/>
              <a:cs typeface="Arial"/>
              <a:sym typeface="Arial"/>
            </a:endParaRPr>
          </a:p>
        </p:txBody>
      </p:sp>
      <p:sp>
        <p:nvSpPr>
          <p:cNvPr id="448" name="Google Shape;448;p8"/>
          <p:cNvSpPr/>
          <p:nvPr/>
        </p:nvSpPr>
        <p:spPr>
          <a:xfrm>
            <a:off x="5168160" y="838200"/>
            <a:ext cx="3425400" cy="729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Crear la tabla en Powerpoint. No copie las capturas de pantalla pixeladas del informe técnico, por favor.</a:t>
            </a:r>
            <a:endParaRPr sz="1400" b="0" i="0" u="none" strike="noStrike" cap="none">
              <a:solidFill>
                <a:schemeClr val="accent2"/>
              </a:solidFill>
              <a:latin typeface="Arial"/>
              <a:ea typeface="Arial"/>
              <a:cs typeface="Arial"/>
              <a:sym typeface="Arial"/>
            </a:endParaRPr>
          </a:p>
        </p:txBody>
      </p:sp>
      <p:sp>
        <p:nvSpPr>
          <p:cNvPr id="449" name="Google Shape;449;p8"/>
          <p:cNvSpPr/>
          <p:nvPr/>
        </p:nvSpPr>
        <p:spPr>
          <a:xfrm>
            <a:off x="8034840" y="5069280"/>
            <a:ext cx="2932500" cy="729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chemeClr val="dk1"/>
              </a:buClr>
              <a:buSzPts val="1400"/>
              <a:buFont typeface="Arial"/>
              <a:buNone/>
            </a:pPr>
            <a:r>
              <a:rPr lang="en-US" sz="1400" b="0" i="1" u="none" strike="noStrike" cap="none">
                <a:solidFill>
                  <a:schemeClr val="accent2"/>
                </a:solidFill>
                <a:latin typeface="Arial"/>
                <a:ea typeface="Arial"/>
                <a:cs typeface="Arial"/>
                <a:sym typeface="Arial"/>
              </a:rPr>
              <a:t>Incluir una imagen en HD relacionada con el problema de la salud animal en la </a:t>
            </a:r>
            <a:r>
              <a:rPr lang="en-US" i="1">
                <a:solidFill>
                  <a:schemeClr val="accent2"/>
                </a:solidFill>
              </a:rPr>
              <a:t>ganadería</a:t>
            </a:r>
            <a:r>
              <a:rPr lang="en-US" sz="1400" b="0" i="1" u="none" strike="noStrike" cap="none">
                <a:solidFill>
                  <a:schemeClr val="accent2"/>
                </a:solidFill>
                <a:latin typeface="Arial"/>
                <a:ea typeface="Arial"/>
                <a:cs typeface="Arial"/>
                <a:sym typeface="Arial"/>
              </a:rPr>
              <a:t> de precisión</a:t>
            </a:r>
            <a:endParaRPr sz="1400" b="0" i="0" u="none" strike="noStrike" cap="none">
              <a:solidFill>
                <a:srgbClr val="000000"/>
              </a:solidFill>
              <a:latin typeface="Arial"/>
              <a:ea typeface="Arial"/>
              <a:cs typeface="Arial"/>
              <a:sym typeface="Arial"/>
            </a:endParaRPr>
          </a:p>
        </p:txBody>
      </p:sp>
      <p:graphicFrame>
        <p:nvGraphicFramePr>
          <p:cNvPr id="450" name="Google Shape;450;p8"/>
          <p:cNvGraphicFramePr/>
          <p:nvPr/>
        </p:nvGraphicFramePr>
        <p:xfrm>
          <a:off x="395520" y="1575240"/>
          <a:ext cx="6152450" cy="3349080"/>
        </p:xfrm>
        <a:graphic>
          <a:graphicData uri="http://schemas.openxmlformats.org/drawingml/2006/table">
            <a:tbl>
              <a:tblPr>
                <a:noFill/>
                <a:tableStyleId>{AC289BA7-0477-4DA3-BF64-564EF7BB6FF7}</a:tableStyleId>
              </a:tblPr>
              <a:tblGrid>
                <a:gridCol w="2050525">
                  <a:extLst>
                    <a:ext uri="{9D8B030D-6E8A-4147-A177-3AD203B41FA5}">
                      <a16:colId xmlns:a16="http://schemas.microsoft.com/office/drawing/2014/main" val="20000"/>
                    </a:ext>
                  </a:extLst>
                </a:gridCol>
                <a:gridCol w="2094675">
                  <a:extLst>
                    <a:ext uri="{9D8B030D-6E8A-4147-A177-3AD203B41FA5}">
                      <a16:colId xmlns:a16="http://schemas.microsoft.com/office/drawing/2014/main" val="20001"/>
                    </a:ext>
                  </a:extLst>
                </a:gridCol>
                <a:gridCol w="2007250">
                  <a:extLst>
                    <a:ext uri="{9D8B030D-6E8A-4147-A177-3AD203B41FA5}">
                      <a16:colId xmlns:a16="http://schemas.microsoft.com/office/drawing/2014/main" val="20002"/>
                    </a:ext>
                  </a:extLst>
                </a:gridCol>
              </a:tblGrid>
              <a:tr h="71965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1E33"/>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a:solidFill>
                            <a:schemeClr val="accent2"/>
                          </a:solidFill>
                        </a:rPr>
                        <a:t>Prueba del </a:t>
                      </a:r>
                      <a:r>
                        <a:rPr lang="en-US" sz="1800" b="1" u="none" strike="noStrike" cap="none">
                          <a:solidFill>
                            <a:schemeClr val="accent2"/>
                          </a:solidFill>
                          <a:latin typeface="Arial"/>
                          <a:ea typeface="Arial"/>
                          <a:cs typeface="Arial"/>
                          <a:sym typeface="Arial"/>
                        </a:rPr>
                        <a:t>conjunto de datos (</a:t>
                      </a:r>
                      <a:r>
                        <a:rPr lang="en-US" sz="1800" b="1" u="none" strike="noStrike" cap="none">
                          <a:solidFill>
                            <a:schemeClr val="accent2"/>
                          </a:solidFill>
                        </a:rPr>
                        <a:t>imágenes originales)</a:t>
                      </a:r>
                      <a:endParaRPr sz="1800" b="0" u="none" strike="noStrike" cap="none">
                        <a:solidFill>
                          <a:schemeClr val="accent2"/>
                        </a:solidFill>
                        <a:latin typeface="Arial"/>
                        <a:ea typeface="Arial"/>
                        <a:cs typeface="Arial"/>
                        <a:sym typeface="Arial"/>
                      </a:endParaRPr>
                    </a:p>
                  </a:txBody>
                  <a:tcPr marL="90000" marR="9000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1E33"/>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a:solidFill>
                            <a:schemeClr val="accent4"/>
                          </a:solidFill>
                          <a:latin typeface="Arial"/>
                          <a:ea typeface="Arial"/>
                          <a:cs typeface="Arial"/>
                          <a:sym typeface="Arial"/>
                        </a:rPr>
                        <a:t>Prueba del conjunto de datos (imágenes comprimidas)</a:t>
                      </a:r>
                      <a:endParaRPr sz="1800" b="0" u="none" strike="noStrike" cap="none">
                        <a:solidFill>
                          <a:schemeClr val="accent4"/>
                        </a:solidFill>
                        <a:latin typeface="Arial"/>
                        <a:ea typeface="Arial"/>
                        <a:cs typeface="Arial"/>
                        <a:sym typeface="Arial"/>
                      </a:endParaRPr>
                    </a:p>
                  </a:txBody>
                  <a:tcPr marL="90000" marR="9000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1E33"/>
                    </a:solidFill>
                  </a:tcPr>
                </a:tc>
                <a:extLst>
                  <a:ext uri="{0D108BD9-81ED-4DB2-BD59-A6C34878D82A}">
                    <a16:rowId xmlns:a16="http://schemas.microsoft.com/office/drawing/2014/main" val="10000"/>
                  </a:ext>
                </a:extLst>
              </a:tr>
              <a:tr h="719650">
                <a:tc>
                  <a:txBody>
                    <a:bodyPr/>
                    <a:lstStyle/>
                    <a:p>
                      <a:pPr marL="0" marR="0" lvl="0" indent="0" algn="l" rtl="0">
                        <a:lnSpc>
                          <a:spcPct val="100000"/>
                        </a:lnSpc>
                        <a:spcBef>
                          <a:spcPts val="0"/>
                        </a:spcBef>
                        <a:spcAft>
                          <a:spcPts val="0"/>
                        </a:spcAft>
                        <a:buClr>
                          <a:srgbClr val="000000"/>
                        </a:buClr>
                        <a:buSzPts val="1800"/>
                        <a:buFont typeface="Arial"/>
                        <a:buNone/>
                      </a:pPr>
                      <a:r>
                        <a:rPr lang="en-US" sz="1800" b="1">
                          <a:solidFill>
                            <a:srgbClr val="FFFFFF"/>
                          </a:solidFill>
                        </a:rPr>
                        <a:t>Exactitud</a:t>
                      </a:r>
                      <a:endParaRPr sz="1800" b="0" u="none" strike="noStrike" cap="none">
                        <a:solidFill>
                          <a:srgbClr val="FFFFFF"/>
                        </a:solidFill>
                        <a:latin typeface="Arial"/>
                        <a:ea typeface="Arial"/>
                        <a:cs typeface="Arial"/>
                        <a:sym typeface="Arial"/>
                      </a:endParaRPr>
                    </a:p>
                  </a:txBody>
                  <a:tcPr marL="90000" marR="9000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solidFill>
                            <a:srgbClr val="FFFFFF"/>
                          </a:solidFill>
                          <a:latin typeface="Arial"/>
                          <a:ea typeface="Arial"/>
                          <a:cs typeface="Arial"/>
                          <a:sym typeface="Arial"/>
                        </a:rPr>
                        <a:t>0.</a:t>
                      </a:r>
                      <a:r>
                        <a:rPr lang="en-US" sz="1800" u="none" strike="noStrike" cap="none">
                          <a:solidFill>
                            <a:srgbClr val="FFFFFF"/>
                          </a:solidFill>
                        </a:rPr>
                        <a:t>3</a:t>
                      </a:r>
                      <a:endParaRPr sz="1800" b="0" u="none" strike="noStrike" cap="none">
                        <a:solidFill>
                          <a:srgbClr val="FFFFFF"/>
                        </a:solidFill>
                        <a:latin typeface="Arial"/>
                        <a:ea typeface="Arial"/>
                        <a:cs typeface="Arial"/>
                        <a:sym typeface="Arial"/>
                      </a:endParaRPr>
                    </a:p>
                  </a:txBody>
                  <a:tcPr marL="90000" marR="9000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solidFill>
                            <a:srgbClr val="FFFFFF"/>
                          </a:solidFill>
                          <a:latin typeface="Arial"/>
                          <a:ea typeface="Arial"/>
                          <a:cs typeface="Arial"/>
                          <a:sym typeface="Arial"/>
                        </a:rPr>
                        <a:t>0.</a:t>
                      </a:r>
                      <a:r>
                        <a:rPr lang="en-US" sz="1800" u="none" strike="noStrike" cap="none">
                          <a:solidFill>
                            <a:srgbClr val="FFFFFF"/>
                          </a:solidFill>
                        </a:rPr>
                        <a:t>2</a:t>
                      </a:r>
                      <a:endParaRPr sz="1800" b="0" u="none" strike="noStrike" cap="none">
                        <a:solidFill>
                          <a:srgbClr val="FFFFFF"/>
                        </a:solidFill>
                        <a:latin typeface="Arial"/>
                        <a:ea typeface="Arial"/>
                        <a:cs typeface="Arial"/>
                        <a:sym typeface="Arial"/>
                      </a:endParaRPr>
                    </a:p>
                  </a:txBody>
                  <a:tcPr marL="90000" marR="9000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1E33"/>
                    </a:solidFill>
                  </a:tcPr>
                </a:tc>
                <a:extLst>
                  <a:ext uri="{0D108BD9-81ED-4DB2-BD59-A6C34878D82A}">
                    <a16:rowId xmlns:a16="http://schemas.microsoft.com/office/drawing/2014/main" val="10001"/>
                  </a:ext>
                </a:extLst>
              </a:tr>
              <a:tr h="720350">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a:solidFill>
                            <a:srgbClr val="FFFFFF"/>
                          </a:solidFill>
                          <a:latin typeface="Arial"/>
                          <a:ea typeface="Arial"/>
                          <a:cs typeface="Arial"/>
                          <a:sym typeface="Arial"/>
                        </a:rPr>
                        <a:t>Precisión</a:t>
                      </a:r>
                      <a:endParaRPr sz="1800" b="0" u="none" strike="noStrike" cap="none">
                        <a:solidFill>
                          <a:srgbClr val="FFFFFF"/>
                        </a:solidFill>
                        <a:latin typeface="Arial"/>
                        <a:ea typeface="Arial"/>
                        <a:cs typeface="Arial"/>
                        <a:sym typeface="Arial"/>
                      </a:endParaRPr>
                    </a:p>
                  </a:txBody>
                  <a:tcPr marL="90000" marR="9000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solidFill>
                            <a:srgbClr val="FFFFFF"/>
                          </a:solidFill>
                          <a:latin typeface="Arial"/>
                          <a:ea typeface="Arial"/>
                          <a:cs typeface="Arial"/>
                          <a:sym typeface="Arial"/>
                        </a:rPr>
                        <a:t>0.</a:t>
                      </a:r>
                      <a:r>
                        <a:rPr lang="en-US" sz="1800" u="none" strike="noStrike" cap="none">
                          <a:solidFill>
                            <a:srgbClr val="FFFFFF"/>
                          </a:solidFill>
                        </a:rPr>
                        <a:t>25</a:t>
                      </a:r>
                      <a:endParaRPr sz="1800" b="0" u="none" strike="noStrike" cap="none">
                        <a:solidFill>
                          <a:srgbClr val="FFFFFF"/>
                        </a:solidFill>
                        <a:latin typeface="Arial"/>
                        <a:ea typeface="Arial"/>
                        <a:cs typeface="Arial"/>
                        <a:sym typeface="Arial"/>
                      </a:endParaRPr>
                    </a:p>
                  </a:txBody>
                  <a:tcPr marL="90000" marR="9000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solidFill>
                            <a:srgbClr val="FFFFFF"/>
                          </a:solidFill>
                          <a:latin typeface="Arial"/>
                          <a:ea typeface="Arial"/>
                          <a:cs typeface="Arial"/>
                          <a:sym typeface="Arial"/>
                        </a:rPr>
                        <a:t>0.</a:t>
                      </a:r>
                      <a:r>
                        <a:rPr lang="en-US" sz="1800" u="none" strike="noStrike" cap="none">
                          <a:solidFill>
                            <a:srgbClr val="FFFFFF"/>
                          </a:solidFill>
                        </a:rPr>
                        <a:t>21</a:t>
                      </a:r>
                      <a:endParaRPr sz="1800" b="0" u="none" strike="noStrike" cap="none">
                        <a:solidFill>
                          <a:srgbClr val="FFFFFF"/>
                        </a:solidFill>
                        <a:latin typeface="Arial"/>
                        <a:ea typeface="Arial"/>
                        <a:cs typeface="Arial"/>
                        <a:sym typeface="Arial"/>
                      </a:endParaRPr>
                    </a:p>
                  </a:txBody>
                  <a:tcPr marL="90000" marR="9000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1E33"/>
                    </a:solidFill>
                  </a:tcPr>
                </a:tc>
                <a:extLst>
                  <a:ext uri="{0D108BD9-81ED-4DB2-BD59-A6C34878D82A}">
                    <a16:rowId xmlns:a16="http://schemas.microsoft.com/office/drawing/2014/main" val="10002"/>
                  </a:ext>
                </a:extLst>
              </a:tr>
              <a:tr h="720350">
                <a:tc>
                  <a:txBody>
                    <a:bodyPr/>
                    <a:lstStyle/>
                    <a:p>
                      <a:pPr marL="0" marR="0" lvl="0" indent="0" algn="l" rtl="0">
                        <a:lnSpc>
                          <a:spcPct val="100000"/>
                        </a:lnSpc>
                        <a:spcBef>
                          <a:spcPts val="0"/>
                        </a:spcBef>
                        <a:spcAft>
                          <a:spcPts val="0"/>
                        </a:spcAft>
                        <a:buClr>
                          <a:srgbClr val="000000"/>
                        </a:buClr>
                        <a:buSzPts val="1800"/>
                        <a:buFont typeface="Arial"/>
                        <a:buNone/>
                      </a:pPr>
                      <a:r>
                        <a:rPr lang="en-US" sz="1800" b="1">
                          <a:solidFill>
                            <a:srgbClr val="FFFFFF"/>
                          </a:solidFill>
                        </a:rPr>
                        <a:t>Sensibilidad</a:t>
                      </a:r>
                      <a:endParaRPr sz="1800" b="0" u="none" strike="noStrike" cap="none">
                        <a:solidFill>
                          <a:srgbClr val="FFFFFF"/>
                        </a:solidFill>
                        <a:latin typeface="Arial"/>
                        <a:ea typeface="Arial"/>
                        <a:cs typeface="Arial"/>
                        <a:sym typeface="Arial"/>
                      </a:endParaRPr>
                    </a:p>
                  </a:txBody>
                  <a:tcPr marL="90000" marR="9000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solidFill>
                            <a:srgbClr val="FFFFFF"/>
                          </a:solidFill>
                          <a:latin typeface="Arial"/>
                          <a:ea typeface="Arial"/>
                          <a:cs typeface="Arial"/>
                          <a:sym typeface="Arial"/>
                        </a:rPr>
                        <a:t>0.</a:t>
                      </a:r>
                      <a:r>
                        <a:rPr lang="en-US" sz="1800" u="none" strike="noStrike" cap="none">
                          <a:solidFill>
                            <a:srgbClr val="FFFFFF"/>
                          </a:solidFill>
                        </a:rPr>
                        <a:t>12</a:t>
                      </a:r>
                      <a:endParaRPr sz="1800" b="0" u="none" strike="noStrike" cap="none">
                        <a:solidFill>
                          <a:srgbClr val="FFFFFF"/>
                        </a:solidFill>
                        <a:latin typeface="Arial"/>
                        <a:ea typeface="Arial"/>
                        <a:cs typeface="Arial"/>
                        <a:sym typeface="Arial"/>
                      </a:endParaRPr>
                    </a:p>
                  </a:txBody>
                  <a:tcPr marL="90000" marR="9000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solidFill>
                            <a:srgbClr val="FFFFFF"/>
                          </a:solidFill>
                          <a:latin typeface="Arial"/>
                          <a:ea typeface="Arial"/>
                          <a:cs typeface="Arial"/>
                          <a:sym typeface="Arial"/>
                        </a:rPr>
                        <a:t>0.11</a:t>
                      </a:r>
                      <a:endParaRPr sz="1800" b="0" u="none" strike="noStrike" cap="none">
                        <a:solidFill>
                          <a:srgbClr val="FFFFFF"/>
                        </a:solidFill>
                        <a:latin typeface="Arial"/>
                        <a:ea typeface="Arial"/>
                        <a:cs typeface="Arial"/>
                        <a:sym typeface="Arial"/>
                      </a:endParaRPr>
                    </a:p>
                  </a:txBody>
                  <a:tcPr marL="90000" marR="9000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1E33"/>
                    </a:solidFill>
                  </a:tcPr>
                </a:tc>
                <a:extLst>
                  <a:ext uri="{0D108BD9-81ED-4DB2-BD59-A6C34878D82A}">
                    <a16:rowId xmlns:a16="http://schemas.microsoft.com/office/drawing/2014/main" val="10003"/>
                  </a:ext>
                </a:extLst>
              </a:tr>
            </a:tbl>
          </a:graphicData>
        </a:graphic>
      </p:graphicFrame>
      <p:sp>
        <p:nvSpPr>
          <p:cNvPr id="451" name="Google Shape;451;p8"/>
          <p:cNvSpPr/>
          <p:nvPr/>
        </p:nvSpPr>
        <p:spPr>
          <a:xfrm>
            <a:off x="957375" y="4969675"/>
            <a:ext cx="5182200" cy="5160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1E33"/>
                </a:solidFill>
                <a:latin typeface="Arial"/>
                <a:ea typeface="Arial"/>
                <a:cs typeface="Arial"/>
                <a:sym typeface="Arial"/>
              </a:rPr>
              <a:t>Métricas de evaluación usando un conjunto de datos de </a:t>
            </a:r>
            <a:r>
              <a:rPr lang="en-US">
                <a:solidFill>
                  <a:srgbClr val="001E33"/>
                </a:solidFill>
              </a:rPr>
              <a:t>validación</a:t>
            </a:r>
            <a:r>
              <a:rPr lang="en-US" sz="1400" b="0" i="0" u="none" strike="noStrike" cap="none">
                <a:solidFill>
                  <a:srgbClr val="001E33"/>
                </a:solidFill>
                <a:latin typeface="Arial"/>
                <a:ea typeface="Arial"/>
                <a:cs typeface="Arial"/>
                <a:sym typeface="Arial"/>
              </a:rPr>
              <a:t> de imágenes de ?? ganado sano y ?? ganado enfermo. Las imágenes comprimidas se obtuvieron con el algoritmo ??? (Por favor, complete con su algoritmo)</a:t>
            </a:r>
            <a:endParaRPr sz="1400" b="0" i="0" u="none" strike="noStrike" cap="none">
              <a:solidFill>
                <a:srgbClr val="000000"/>
              </a:solidFill>
              <a:latin typeface="Arial"/>
              <a:ea typeface="Arial"/>
              <a:cs typeface="Arial"/>
              <a:sym typeface="Arial"/>
            </a:endParaRPr>
          </a:p>
        </p:txBody>
      </p:sp>
      <p:sp>
        <p:nvSpPr>
          <p:cNvPr id="452" name="Google Shape;452;p8"/>
          <p:cNvSpPr/>
          <p:nvPr/>
        </p:nvSpPr>
        <p:spPr>
          <a:xfrm>
            <a:off x="4221480" y="6142080"/>
            <a:ext cx="2932500" cy="516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Explica las tablas en tu</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propias palabras...</a:t>
            </a:r>
            <a:endParaRPr sz="1400" b="0" i="0" u="none" strike="noStrike" cap="none">
              <a:solidFill>
                <a:schemeClr val="accent2"/>
              </a:solidFill>
              <a:latin typeface="Arial"/>
              <a:ea typeface="Arial"/>
              <a:cs typeface="Arial"/>
              <a:sym typeface="Arial"/>
            </a:endParaRPr>
          </a:p>
        </p:txBody>
      </p:sp>
      <p:sp>
        <p:nvSpPr>
          <p:cNvPr id="453" name="Google Shape;453;p8"/>
          <p:cNvSpPr/>
          <p:nvPr/>
        </p:nvSpPr>
        <p:spPr>
          <a:xfrm>
            <a:off x="3916671" y="6019800"/>
            <a:ext cx="763560" cy="42481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54" name="Google Shape;454;p8"/>
          <p:cNvSpPr/>
          <p:nvPr/>
        </p:nvSpPr>
        <p:spPr>
          <a:xfrm>
            <a:off x="8229600" y="124200"/>
            <a:ext cx="2114640" cy="5158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Completa esta diapositiva</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Para el tercer entregable</a:t>
            </a:r>
            <a:endParaRPr sz="1400" b="0" i="0" u="none" strike="noStrike" cap="none">
              <a:solidFill>
                <a:schemeClr val="accent2"/>
              </a:solidFill>
              <a:latin typeface="Arial"/>
              <a:ea typeface="Arial"/>
              <a:cs typeface="Arial"/>
              <a:sym typeface="Arial"/>
            </a:endParaRPr>
          </a:p>
        </p:txBody>
      </p:sp>
      <p:pic>
        <p:nvPicPr>
          <p:cNvPr id="455" name="Google Shape;455;p8"/>
          <p:cNvPicPr preferRelativeResize="0"/>
          <p:nvPr/>
        </p:nvPicPr>
        <p:blipFill rotWithShape="1">
          <a:blip r:embed="rId4">
            <a:alphaModFix/>
          </a:blip>
          <a:srcRect/>
          <a:stretch/>
        </p:blipFill>
        <p:spPr>
          <a:xfrm>
            <a:off x="6741900" y="1946350"/>
            <a:ext cx="4726200" cy="3145875"/>
          </a:xfrm>
          <a:prstGeom prst="rect">
            <a:avLst/>
          </a:prstGeom>
          <a:noFill/>
          <a:ln>
            <a:noFill/>
          </a:ln>
        </p:spPr>
      </p:pic>
      <p:sp>
        <p:nvSpPr>
          <p:cNvPr id="456" name="Google Shape;456;p8"/>
          <p:cNvSpPr/>
          <p:nvPr/>
        </p:nvSpPr>
        <p:spPr>
          <a:xfrm>
            <a:off x="7685653" y="4729675"/>
            <a:ext cx="298296" cy="64033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57" name="Google Shape;457;p8"/>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NO use el color rojo en las diapositivas</a:t>
            </a:r>
            <a:endParaRPr sz="1400" b="0" i="0" u="none" strike="noStrike" cap="none">
              <a:solidFill>
                <a:schemeClr val="accent2"/>
              </a:solidFill>
              <a:latin typeface="Arial"/>
              <a:ea typeface="Arial"/>
              <a:cs typeface="Arial"/>
              <a:sym typeface="Arial"/>
            </a:endParaRPr>
          </a:p>
        </p:txBody>
      </p:sp>
      <p:sp>
        <p:nvSpPr>
          <p:cNvPr id="458" name="Google Shape;458;p8"/>
          <p:cNvSpPr/>
          <p:nvPr/>
        </p:nvSpPr>
        <p:spPr>
          <a:xfrm rot="10800000" flipH="1">
            <a:off x="4397725" y="1095250"/>
            <a:ext cx="768258" cy="64033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pic>
        <p:nvPicPr>
          <p:cNvPr id="463" name="Google Shape;463;p10"/>
          <p:cNvPicPr preferRelativeResize="0"/>
          <p:nvPr/>
        </p:nvPicPr>
        <p:blipFill rotWithShape="1">
          <a:blip r:embed="rId3">
            <a:alphaModFix/>
          </a:blip>
          <a:srcRect/>
          <a:stretch/>
        </p:blipFill>
        <p:spPr>
          <a:xfrm>
            <a:off x="-2880" y="0"/>
            <a:ext cx="12196080" cy="6855840"/>
          </a:xfrm>
          <a:prstGeom prst="rect">
            <a:avLst/>
          </a:prstGeom>
          <a:noFill/>
          <a:ln>
            <a:noFill/>
          </a:ln>
        </p:spPr>
      </p:pic>
      <p:sp>
        <p:nvSpPr>
          <p:cNvPr id="464" name="Google Shape;464;p10"/>
          <p:cNvSpPr/>
          <p:nvPr/>
        </p:nvSpPr>
        <p:spPr>
          <a:xfrm>
            <a:off x="265320" y="376920"/>
            <a:ext cx="540216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Informe aceptado en arXiv</a:t>
            </a:r>
            <a:endParaRPr sz="2200" b="0" i="0" u="none" strike="noStrike" cap="none">
              <a:solidFill>
                <a:srgbClr val="000000"/>
              </a:solidFill>
              <a:latin typeface="Arial"/>
              <a:ea typeface="Arial"/>
              <a:cs typeface="Arial"/>
              <a:sym typeface="Arial"/>
            </a:endParaRPr>
          </a:p>
        </p:txBody>
      </p:sp>
      <p:sp>
        <p:nvSpPr>
          <p:cNvPr id="465" name="Google Shape;465;p10"/>
          <p:cNvSpPr/>
          <p:nvPr/>
        </p:nvSpPr>
        <p:spPr>
          <a:xfrm rot="10800000" flipH="1">
            <a:off x="4321521" y="468155"/>
            <a:ext cx="945756" cy="83916"/>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66" name="Google Shape;466;p10"/>
          <p:cNvSpPr/>
          <p:nvPr/>
        </p:nvSpPr>
        <p:spPr>
          <a:xfrm>
            <a:off x="4819320" y="336600"/>
            <a:ext cx="2402700" cy="3027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Conserva este título</a:t>
            </a:r>
            <a:endParaRPr sz="1400" b="0" i="0" u="none" strike="noStrike" cap="none">
              <a:solidFill>
                <a:schemeClr val="accent2"/>
              </a:solidFill>
              <a:latin typeface="Arial"/>
              <a:ea typeface="Arial"/>
              <a:cs typeface="Arial"/>
              <a:sym typeface="Arial"/>
            </a:endParaRPr>
          </a:p>
        </p:txBody>
      </p:sp>
      <p:sp>
        <p:nvSpPr>
          <p:cNvPr id="467" name="Google Shape;467;p10"/>
          <p:cNvSpPr/>
          <p:nvPr/>
        </p:nvSpPr>
        <p:spPr>
          <a:xfrm>
            <a:off x="2623800" y="2393280"/>
            <a:ext cx="3425400" cy="516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Incluya la cita del informe</a:t>
            </a:r>
            <a:br>
              <a:rPr lang="en-US" sz="1800" b="0" i="0" u="none" strike="noStrike" cap="none">
                <a:solidFill>
                  <a:schemeClr val="accent2"/>
                </a:solidFill>
                <a:latin typeface="Arial"/>
                <a:ea typeface="Arial"/>
                <a:cs typeface="Arial"/>
                <a:sym typeface="Arial"/>
              </a:rPr>
            </a:br>
            <a:r>
              <a:rPr lang="en-US" sz="1400" b="0" i="1" u="none" strike="noStrike" cap="none">
                <a:solidFill>
                  <a:schemeClr val="accent2"/>
                </a:solidFill>
                <a:latin typeface="Arial"/>
                <a:ea typeface="Arial"/>
                <a:cs typeface="Arial"/>
                <a:sym typeface="Arial"/>
              </a:rPr>
              <a:t>en arXiv y link. Alternativamente, use OSF</a:t>
            </a:r>
            <a:endParaRPr sz="1400" b="0" i="0" u="none" strike="noStrike" cap="none">
              <a:solidFill>
                <a:schemeClr val="accent2"/>
              </a:solidFill>
              <a:latin typeface="Arial"/>
              <a:ea typeface="Arial"/>
              <a:cs typeface="Arial"/>
              <a:sym typeface="Arial"/>
            </a:endParaRPr>
          </a:p>
        </p:txBody>
      </p:sp>
      <p:sp>
        <p:nvSpPr>
          <p:cNvPr id="468" name="Google Shape;468;p10"/>
          <p:cNvSpPr/>
          <p:nvPr/>
        </p:nvSpPr>
        <p:spPr>
          <a:xfrm rot="10800000" flipH="1">
            <a:off x="2011673" y="2541343"/>
            <a:ext cx="618840" cy="48951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69" name="Google Shape;469;p10"/>
          <p:cNvSpPr/>
          <p:nvPr/>
        </p:nvSpPr>
        <p:spPr>
          <a:xfrm>
            <a:off x="418325" y="3107875"/>
            <a:ext cx="6427500" cy="9126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1E33"/>
                </a:solidFill>
                <a:latin typeface="Arial"/>
                <a:ea typeface="Arial"/>
                <a:cs typeface="Arial"/>
                <a:sym typeface="Arial"/>
              </a:rPr>
              <a:t>C. Patiño-Forero, M. Agudelo-Toro y M. Toro. </a:t>
            </a:r>
            <a:r>
              <a:rPr lang="en-US" sz="1800">
                <a:solidFill>
                  <a:srgbClr val="001E33"/>
                </a:solidFill>
              </a:rPr>
              <a:t>Planning system for deliveries in Medellín</a:t>
            </a:r>
            <a:r>
              <a:rPr lang="en-US" sz="1800" b="0" i="0" u="none" strike="noStrike" cap="none">
                <a:solidFill>
                  <a:srgbClr val="001E33"/>
                </a:solidFill>
                <a:latin typeface="Arial"/>
                <a:ea typeface="Arial"/>
                <a:cs typeface="Arial"/>
                <a:sym typeface="Arial"/>
              </a:rPr>
              <a:t>. ArXiv e-prints, noviembre de 2016. Disponible en: </a:t>
            </a:r>
            <a:r>
              <a:rPr lang="en-US" sz="1800" b="0" i="0" u="sng" strike="noStrike" cap="none">
                <a:solidFill>
                  <a:srgbClr val="001E33"/>
                </a:solidFill>
                <a:latin typeface="Arial"/>
                <a:ea typeface="Arial"/>
                <a:cs typeface="Arial"/>
                <a:sym typeface="Arial"/>
                <a:hlinkClick r:id="rId4">
                  <a:extLst>
                    <a:ext uri="{A12FA001-AC4F-418D-AE19-62706E023703}">
                      <ahyp:hlinkClr xmlns:ahyp="http://schemas.microsoft.com/office/drawing/2018/hyperlinkcolor" val="tx"/>
                    </a:ext>
                  </a:extLst>
                </a:hlinkClick>
              </a:rPr>
              <a:t>https://arxiv.org/abs/1611.04156</a:t>
            </a:r>
            <a:endParaRPr sz="1800" b="0" i="0" u="none" strike="noStrike" cap="none">
              <a:solidFill>
                <a:srgbClr val="001E33"/>
              </a:solidFill>
              <a:latin typeface="Arial"/>
              <a:ea typeface="Arial"/>
              <a:cs typeface="Arial"/>
              <a:sym typeface="Arial"/>
            </a:endParaRPr>
          </a:p>
        </p:txBody>
      </p:sp>
      <p:grpSp>
        <p:nvGrpSpPr>
          <p:cNvPr id="470" name="Google Shape;470;p10"/>
          <p:cNvGrpSpPr/>
          <p:nvPr/>
        </p:nvGrpSpPr>
        <p:grpSpPr>
          <a:xfrm>
            <a:off x="7021800" y="894960"/>
            <a:ext cx="4570560" cy="4965480"/>
            <a:chOff x="7021800" y="894960"/>
            <a:chExt cx="4570560" cy="4965480"/>
          </a:xfrm>
        </p:grpSpPr>
        <p:pic>
          <p:nvPicPr>
            <p:cNvPr id="471" name="Google Shape;471;p10"/>
            <p:cNvPicPr preferRelativeResize="0"/>
            <p:nvPr/>
          </p:nvPicPr>
          <p:blipFill rotWithShape="1">
            <a:blip r:embed="rId5">
              <a:alphaModFix/>
            </a:blip>
            <a:srcRect l="2991" t="4621" r="11001" b="22951"/>
            <a:stretch/>
          </p:blipFill>
          <p:spPr>
            <a:xfrm>
              <a:off x="7021800" y="894960"/>
              <a:ext cx="4553640" cy="4965480"/>
            </a:xfrm>
            <a:prstGeom prst="rect">
              <a:avLst/>
            </a:prstGeom>
            <a:noFill/>
            <a:ln>
              <a:noFill/>
            </a:ln>
          </p:spPr>
        </p:pic>
        <p:sp>
          <p:nvSpPr>
            <p:cNvPr id="472" name="Google Shape;472;p10"/>
            <p:cNvSpPr/>
            <p:nvPr/>
          </p:nvSpPr>
          <p:spPr>
            <a:xfrm>
              <a:off x="10022400" y="1443600"/>
              <a:ext cx="1569960" cy="456120"/>
            </a:xfrm>
            <a:prstGeom prst="rect">
              <a:avLst/>
            </a:prstGeom>
            <a:solidFill>
              <a:srgbClr val="B31B1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10"/>
            <p:cNvSpPr/>
            <p:nvPr/>
          </p:nvSpPr>
          <p:spPr>
            <a:xfrm>
              <a:off x="10022400" y="950400"/>
              <a:ext cx="1569960" cy="400680"/>
            </a:xfrm>
            <a:prstGeom prst="rect">
              <a:avLst/>
            </a:prstGeom>
            <a:solidFill>
              <a:srgbClr val="2222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4" name="Google Shape;474;p10"/>
          <p:cNvSpPr/>
          <p:nvPr/>
        </p:nvSpPr>
        <p:spPr>
          <a:xfrm flipH="1">
            <a:off x="6491136" y="4195057"/>
            <a:ext cx="530658" cy="83305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75" name="Google Shape;475;p10"/>
          <p:cNvSpPr/>
          <p:nvPr/>
        </p:nvSpPr>
        <p:spPr>
          <a:xfrm>
            <a:off x="4747320" y="5061960"/>
            <a:ext cx="2932560" cy="5158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i="1">
                <a:solidFill>
                  <a:schemeClr val="accent2"/>
                </a:solidFill>
              </a:rPr>
              <a:t>Incluya</a:t>
            </a:r>
            <a:r>
              <a:rPr lang="en-US" sz="1400" b="0" i="1" u="none" strike="noStrike" cap="none">
                <a:solidFill>
                  <a:schemeClr val="accent2"/>
                </a:solidFill>
                <a:latin typeface="Arial"/>
                <a:ea typeface="Arial"/>
                <a:cs typeface="Arial"/>
                <a:sym typeface="Arial"/>
              </a:rPr>
              <a:t> un</a:t>
            </a:r>
            <a:r>
              <a:rPr lang="en-US" i="1">
                <a:solidFill>
                  <a:schemeClr val="accent2"/>
                </a:solidFill>
              </a:rPr>
              <a:t>a</a:t>
            </a:r>
            <a:br>
              <a:rPr lang="en-US" sz="1800" b="0" i="0" u="none" strike="noStrike" cap="none">
                <a:solidFill>
                  <a:schemeClr val="accent2"/>
                </a:solidFill>
                <a:latin typeface="Arial"/>
                <a:ea typeface="Arial"/>
                <a:cs typeface="Arial"/>
                <a:sym typeface="Arial"/>
              </a:rPr>
            </a:br>
            <a:r>
              <a:rPr lang="en-US" sz="1400" b="0" i="1" u="none" strike="noStrike" cap="none">
                <a:solidFill>
                  <a:schemeClr val="accent2"/>
                </a:solidFill>
                <a:latin typeface="Arial"/>
                <a:ea typeface="Arial"/>
                <a:cs typeface="Arial"/>
                <a:sym typeface="Arial"/>
              </a:rPr>
              <a:t>captura de pantalla</a:t>
            </a:r>
            <a:endParaRPr sz="1400" b="0" i="0" u="none" strike="noStrike" cap="none">
              <a:solidFill>
                <a:schemeClr val="accent2"/>
              </a:solidFill>
              <a:latin typeface="Arial"/>
              <a:ea typeface="Arial"/>
              <a:cs typeface="Arial"/>
              <a:sym typeface="Arial"/>
            </a:endParaRPr>
          </a:p>
        </p:txBody>
      </p:sp>
      <p:sp>
        <p:nvSpPr>
          <p:cNvPr id="476" name="Google Shape;476;p10"/>
          <p:cNvSpPr/>
          <p:nvPr/>
        </p:nvSpPr>
        <p:spPr>
          <a:xfrm>
            <a:off x="8229600" y="124200"/>
            <a:ext cx="2114640" cy="5158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Completa esta diapositiva</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Para el tercer entregable</a:t>
            </a:r>
            <a:endParaRPr sz="1400" b="0" i="0" u="none" strike="noStrike" cap="none">
              <a:solidFill>
                <a:schemeClr val="accent2"/>
              </a:solidFill>
              <a:latin typeface="Arial"/>
              <a:ea typeface="Arial"/>
              <a:cs typeface="Arial"/>
              <a:sym typeface="Arial"/>
            </a:endParaRPr>
          </a:p>
        </p:txBody>
      </p:sp>
      <p:sp>
        <p:nvSpPr>
          <p:cNvPr id="477" name="Google Shape;477;p10"/>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NO use el color rojo en las diapositivas</a:t>
            </a:r>
            <a:endParaRPr sz="1400" b="0" i="0" u="none" strike="noStrike" cap="none">
              <a:solidFill>
                <a:schemeClr val="accent2"/>
              </a:solidFill>
              <a:latin typeface="Arial"/>
              <a:ea typeface="Arial"/>
              <a:cs typeface="Arial"/>
              <a:sym typeface="Arial"/>
            </a:endParaRPr>
          </a:p>
        </p:txBody>
      </p:sp>
      <p:sp>
        <p:nvSpPr>
          <p:cNvPr id="478" name="Google Shape;478;p10"/>
          <p:cNvSpPr/>
          <p:nvPr/>
        </p:nvSpPr>
        <p:spPr>
          <a:xfrm flipH="1">
            <a:off x="7253136" y="5414257"/>
            <a:ext cx="530658" cy="83305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79" name="Google Shape;479;p10"/>
          <p:cNvSpPr/>
          <p:nvPr/>
        </p:nvSpPr>
        <p:spPr>
          <a:xfrm>
            <a:off x="5509320" y="628116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Incluya al profesor y al </a:t>
            </a:r>
            <a:r>
              <a:rPr lang="en-US" i="1">
                <a:solidFill>
                  <a:schemeClr val="accent2"/>
                </a:solidFill>
              </a:rPr>
              <a:t>monitor</a:t>
            </a:r>
            <a:r>
              <a:rPr lang="en-US" sz="1400" b="0" i="1" u="none" strike="noStrike" cap="none">
                <a:solidFill>
                  <a:schemeClr val="accent2"/>
                </a:solidFill>
                <a:latin typeface="Arial"/>
                <a:ea typeface="Arial"/>
                <a:cs typeface="Arial"/>
                <a:sym typeface="Arial"/>
              </a:rPr>
              <a:t>, por favor.</a:t>
            </a:r>
            <a:endParaRPr sz="1400" b="0" i="0" u="none" strike="noStrike" cap="none">
              <a:solidFill>
                <a:schemeClr val="accent2"/>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pic>
        <p:nvPicPr>
          <p:cNvPr id="484" name="Google Shape;484;gadd317ae2b_0_117" descr="Cómo sería un mundo sin ganadería industrial? | Igualdad Animal México"/>
          <p:cNvPicPr preferRelativeResize="0"/>
          <p:nvPr/>
        </p:nvPicPr>
        <p:blipFill rotWithShape="1">
          <a:blip r:embed="rId3">
            <a:alphaModFix/>
          </a:blip>
          <a:srcRect l="39094" r="1571"/>
          <a:stretch/>
        </p:blipFill>
        <p:spPr>
          <a:xfrm>
            <a:off x="-51118" y="-8709"/>
            <a:ext cx="12254544" cy="6881854"/>
          </a:xfrm>
          <a:prstGeom prst="rect">
            <a:avLst/>
          </a:prstGeom>
          <a:noFill/>
          <a:ln>
            <a:noFill/>
          </a:ln>
        </p:spPr>
      </p:pic>
      <p:sp>
        <p:nvSpPr>
          <p:cNvPr id="485" name="Google Shape;485;gadd317ae2b_0_117"/>
          <p:cNvSpPr/>
          <p:nvPr/>
        </p:nvSpPr>
        <p:spPr>
          <a:xfrm>
            <a:off x="-53831" y="-8709"/>
            <a:ext cx="12254399" cy="6866700"/>
          </a:xfrm>
          <a:prstGeom prst="rect">
            <a:avLst/>
          </a:prstGeom>
          <a:gradFill>
            <a:gsLst>
              <a:gs pos="0">
                <a:srgbClr val="FFFFFF">
                  <a:alpha val="0"/>
                </a:srgbClr>
              </a:gs>
              <a:gs pos="35000">
                <a:schemeClr val="lt1"/>
              </a:gs>
              <a:gs pos="100000">
                <a:schemeClr val="lt1"/>
              </a:gs>
            </a:gsLst>
            <a:lin ang="0" scaled="0"/>
          </a:gra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6000"/>
              <a:buFont typeface="Arial"/>
              <a:buNone/>
            </a:pPr>
            <a:r>
              <a:rPr lang="en-US" sz="6000" b="0" i="0" u="none" strike="noStrike" cap="none">
                <a:solidFill>
                  <a:srgbClr val="001E33"/>
                </a:solidFill>
                <a:latin typeface="Arial"/>
                <a:ea typeface="Arial"/>
                <a:cs typeface="Arial"/>
                <a:sym typeface="Arial"/>
              </a:rPr>
              <a:t>GRACIAS!</a:t>
            </a:r>
            <a:r>
              <a:rPr lang="en-US" sz="6000" b="0" i="0" u="none" strike="noStrike" cap="none">
                <a:solidFill>
                  <a:schemeClr val="lt1"/>
                </a:solidFill>
                <a:latin typeface="Arial"/>
                <a:ea typeface="Arial"/>
                <a:cs typeface="Arial"/>
                <a:sym typeface="Arial"/>
              </a:rPr>
              <a:t>.</a:t>
            </a:r>
            <a:endParaRPr sz="6000" b="0" i="0" u="none" strike="noStrike" cap="none">
              <a:solidFill>
                <a:schemeClr val="lt1"/>
              </a:solidFill>
              <a:latin typeface="Arial"/>
              <a:ea typeface="Arial"/>
              <a:cs typeface="Arial"/>
              <a:sym typeface="Arial"/>
            </a:endParaRPr>
          </a:p>
        </p:txBody>
      </p:sp>
      <p:sp>
        <p:nvSpPr>
          <p:cNvPr id="486" name="Google Shape;486;gadd317ae2b_0_117"/>
          <p:cNvSpPr txBox="1"/>
          <p:nvPr/>
        </p:nvSpPr>
        <p:spPr>
          <a:xfrm>
            <a:off x="5046225" y="4020625"/>
            <a:ext cx="6945600" cy="1261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2000"/>
              <a:buFont typeface="Arial"/>
              <a:buNone/>
            </a:pPr>
            <a:r>
              <a:rPr lang="en-US" sz="2000" b="1" i="0" u="none" strike="noStrike" cap="none">
                <a:solidFill>
                  <a:srgbClr val="001E33"/>
                </a:solidFill>
                <a:latin typeface="Arial"/>
                <a:ea typeface="Arial"/>
                <a:cs typeface="Arial"/>
                <a:sym typeface="Arial"/>
              </a:rPr>
              <a:t>Apoyado por </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rgbClr val="001E33"/>
                </a:solidFill>
                <a:latin typeface="Arial"/>
                <a:ea typeface="Arial"/>
                <a:cs typeface="Arial"/>
                <a:sym typeface="Arial"/>
              </a:rPr>
              <a:t>Los dos primeros autores son apoyados por una beca Sapiencia financiada por el municipio de Medellín. Todos los autores quieren agradecer a la Vicerrectoría de Descubrimiento y Creación, de la Universidad EAFIT, por su apoyo en esta investigación.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487" name="Google Shape;487;gadd317ae2b_0_117"/>
          <p:cNvSpPr/>
          <p:nvPr/>
        </p:nvSpPr>
        <p:spPr>
          <a:xfrm>
            <a:off x="3546885" y="2762675"/>
            <a:ext cx="3425400" cy="729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Por favor, no olvide los reconocimientos a su beca (si tiene una)</a:t>
            </a:r>
            <a:endParaRPr sz="1400" b="0" i="0" u="none" strike="noStrike" cap="none">
              <a:solidFill>
                <a:schemeClr val="accent2"/>
              </a:solidFill>
              <a:latin typeface="Arial"/>
              <a:ea typeface="Arial"/>
              <a:cs typeface="Arial"/>
              <a:sym typeface="Arial"/>
            </a:endParaRPr>
          </a:p>
        </p:txBody>
      </p:sp>
      <p:sp>
        <p:nvSpPr>
          <p:cNvPr id="488" name="Google Shape;488;gadd317ae2b_0_117"/>
          <p:cNvSpPr/>
          <p:nvPr/>
        </p:nvSpPr>
        <p:spPr>
          <a:xfrm rot="10800000">
            <a:off x="6002780" y="3403875"/>
            <a:ext cx="324270" cy="84304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89" name="Google Shape;489;gadd317ae2b_0_117"/>
          <p:cNvSpPr/>
          <p:nvPr/>
        </p:nvSpPr>
        <p:spPr>
          <a:xfrm>
            <a:off x="5249940" y="102434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NO use el color rojo en las diapositivas</a:t>
            </a:r>
            <a:endParaRPr sz="1400" b="0" i="0" u="none" strike="noStrike" cap="none">
              <a:solidFill>
                <a:schemeClr val="accent2"/>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00" name="Google Shape;200;p2"/>
          <p:cNvSpPr/>
          <p:nvPr/>
        </p:nvSpPr>
        <p:spPr>
          <a:xfrm>
            <a:off x="265328" y="376925"/>
            <a:ext cx="43758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Presentación del equipo</a:t>
            </a:r>
            <a:endParaRPr sz="2200" b="0" i="0" u="none" strike="noStrike" cap="none">
              <a:solidFill>
                <a:srgbClr val="000000"/>
              </a:solidFill>
              <a:latin typeface="Arial"/>
              <a:ea typeface="Arial"/>
              <a:cs typeface="Arial"/>
              <a:sym typeface="Arial"/>
            </a:endParaRPr>
          </a:p>
        </p:txBody>
      </p:sp>
      <p:grpSp>
        <p:nvGrpSpPr>
          <p:cNvPr id="203" name="Google Shape;203;p2"/>
          <p:cNvGrpSpPr/>
          <p:nvPr/>
        </p:nvGrpSpPr>
        <p:grpSpPr>
          <a:xfrm>
            <a:off x="9052560" y="1645920"/>
            <a:ext cx="2833920" cy="2742480"/>
            <a:chOff x="9052560" y="1645920"/>
            <a:chExt cx="2833920" cy="2742480"/>
          </a:xfrm>
        </p:grpSpPr>
        <p:pic>
          <p:nvPicPr>
            <p:cNvPr id="204" name="Google Shape;204;p2"/>
            <p:cNvPicPr preferRelativeResize="0"/>
            <p:nvPr/>
          </p:nvPicPr>
          <p:blipFill rotWithShape="1">
            <a:blip r:embed="rId3">
              <a:alphaModFix/>
            </a:blip>
            <a:srcRect/>
            <a:stretch/>
          </p:blipFill>
          <p:spPr>
            <a:xfrm>
              <a:off x="9219240" y="1757160"/>
              <a:ext cx="2507760" cy="2486880"/>
            </a:xfrm>
            <a:prstGeom prst="rect">
              <a:avLst/>
            </a:prstGeom>
            <a:noFill/>
            <a:ln>
              <a:noFill/>
            </a:ln>
          </p:spPr>
        </p:pic>
        <p:sp>
          <p:nvSpPr>
            <p:cNvPr id="205" name="Google Shape;205;p2"/>
            <p:cNvSpPr/>
            <p:nvPr/>
          </p:nvSpPr>
          <p:spPr>
            <a:xfrm>
              <a:off x="9052560" y="1645920"/>
              <a:ext cx="2833920" cy="2742480"/>
            </a:xfrm>
            <a:custGeom>
              <a:avLst/>
              <a:gdLst/>
              <a:ahLst/>
              <a:cxnLst/>
              <a:rect l="l" t="t" r="r" b="b"/>
              <a:pathLst>
                <a:path w="7875" h="7621" extrusionOk="0">
                  <a:moveTo>
                    <a:pt x="5464" y="1278"/>
                  </a:moveTo>
                  <a:cubicBezTo>
                    <a:pt x="4998" y="997"/>
                    <a:pt x="4541" y="870"/>
                    <a:pt x="4003" y="870"/>
                  </a:cubicBezTo>
                  <a:cubicBezTo>
                    <a:pt x="3465" y="870"/>
                    <a:pt x="3008" y="997"/>
                    <a:pt x="2542" y="1278"/>
                  </a:cubicBezTo>
                  <a:cubicBezTo>
                    <a:pt x="2076" y="1559"/>
                    <a:pt x="1742" y="1908"/>
                    <a:pt x="1473" y="2394"/>
                  </a:cubicBezTo>
                  <a:cubicBezTo>
                    <a:pt x="1204" y="2880"/>
                    <a:pt x="1082" y="3357"/>
                    <a:pt x="1082" y="3918"/>
                  </a:cubicBezTo>
                  <a:cubicBezTo>
                    <a:pt x="1082" y="4479"/>
                    <a:pt x="1204" y="4956"/>
                    <a:pt x="1473" y="5442"/>
                  </a:cubicBezTo>
                  <a:cubicBezTo>
                    <a:pt x="1742" y="5928"/>
                    <a:pt x="2076" y="6277"/>
                    <a:pt x="2542" y="6558"/>
                  </a:cubicBezTo>
                  <a:cubicBezTo>
                    <a:pt x="3008" y="6839"/>
                    <a:pt x="3465" y="6967"/>
                    <a:pt x="4003" y="6967"/>
                  </a:cubicBezTo>
                  <a:cubicBezTo>
                    <a:pt x="4541" y="6967"/>
                    <a:pt x="4998" y="6839"/>
                    <a:pt x="5464" y="6558"/>
                  </a:cubicBezTo>
                  <a:cubicBezTo>
                    <a:pt x="5930" y="6277"/>
                    <a:pt x="6264" y="5928"/>
                    <a:pt x="6533" y="5442"/>
                  </a:cubicBezTo>
                  <a:cubicBezTo>
                    <a:pt x="6802" y="4956"/>
                    <a:pt x="6925" y="4479"/>
                    <a:pt x="6925" y="3918"/>
                  </a:cubicBezTo>
                  <a:cubicBezTo>
                    <a:pt x="6925" y="3357"/>
                    <a:pt x="6802" y="2880"/>
                    <a:pt x="6533" y="2394"/>
                  </a:cubicBezTo>
                  <a:cubicBezTo>
                    <a:pt x="6264" y="1908"/>
                    <a:pt x="5930" y="1559"/>
                    <a:pt x="5464" y="1278"/>
                  </a:cubicBezTo>
                  <a:moveTo>
                    <a:pt x="0" y="7620"/>
                  </a:moveTo>
                  <a:lnTo>
                    <a:pt x="0" y="0"/>
                  </a:lnTo>
                  <a:lnTo>
                    <a:pt x="7874" y="0"/>
                  </a:lnTo>
                  <a:lnTo>
                    <a:pt x="7874" y="7620"/>
                  </a:lnTo>
                  <a:lnTo>
                    <a:pt x="0" y="7620"/>
                  </a:lnTo>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6" name="Google Shape;206;p2"/>
          <p:cNvSpPr/>
          <p:nvPr/>
        </p:nvSpPr>
        <p:spPr>
          <a:xfrm>
            <a:off x="728640" y="1900800"/>
            <a:ext cx="2102040" cy="2193480"/>
          </a:xfrm>
          <a:prstGeom prst="ellipse">
            <a:avLst/>
          </a:prstGeom>
          <a:solidFill>
            <a:srgbClr val="00AA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2"/>
          <p:cNvSpPr/>
          <p:nvPr/>
        </p:nvSpPr>
        <p:spPr>
          <a:xfrm>
            <a:off x="3599280" y="1903680"/>
            <a:ext cx="2102040" cy="2193480"/>
          </a:xfrm>
          <a:prstGeom prst="ellipse">
            <a:avLst/>
          </a:prstGeom>
          <a:solidFill>
            <a:srgbClr val="00AA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2"/>
          <p:cNvSpPr/>
          <p:nvPr/>
        </p:nvSpPr>
        <p:spPr>
          <a:xfrm>
            <a:off x="9419040" y="4180680"/>
            <a:ext cx="2192760" cy="75996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1E33"/>
                </a:solidFill>
                <a:latin typeface="Arial"/>
                <a:ea typeface="Arial"/>
                <a:cs typeface="Arial"/>
                <a:sym typeface="Arial"/>
              </a:rPr>
              <a:t>Mauricio</a:t>
            </a:r>
            <a:endParaRPr sz="2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1E33"/>
                </a:solidFill>
                <a:latin typeface="Arial"/>
                <a:ea typeface="Arial"/>
                <a:cs typeface="Arial"/>
                <a:sym typeface="Arial"/>
              </a:rPr>
              <a:t>Toro</a:t>
            </a:r>
            <a:endParaRPr sz="2200" b="0" i="0" u="none" strike="noStrike" cap="none">
              <a:solidFill>
                <a:srgbClr val="000000"/>
              </a:solidFill>
              <a:latin typeface="Arial"/>
              <a:ea typeface="Arial"/>
              <a:cs typeface="Arial"/>
              <a:sym typeface="Arial"/>
            </a:endParaRPr>
          </a:p>
        </p:txBody>
      </p:sp>
      <p:sp>
        <p:nvSpPr>
          <p:cNvPr id="209" name="Google Shape;209;p2"/>
          <p:cNvSpPr/>
          <p:nvPr/>
        </p:nvSpPr>
        <p:spPr>
          <a:xfrm>
            <a:off x="3325607" y="4180675"/>
            <a:ext cx="2649385" cy="767987"/>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rgbClr val="001E33"/>
                </a:solidFill>
                <a:latin typeface="Arial"/>
                <a:ea typeface="Arial"/>
                <a:cs typeface="Arial"/>
                <a:sym typeface="Arial"/>
              </a:rPr>
              <a:t>Jeronimo Gonzalez</a:t>
            </a:r>
            <a:endParaRPr sz="22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dirty="0">
              <a:solidFill>
                <a:srgbClr val="000000"/>
              </a:solidFill>
              <a:latin typeface="Arial"/>
              <a:ea typeface="Arial"/>
              <a:cs typeface="Arial"/>
              <a:sym typeface="Arial"/>
            </a:endParaRPr>
          </a:p>
        </p:txBody>
      </p:sp>
      <p:sp>
        <p:nvSpPr>
          <p:cNvPr id="210" name="Google Shape;210;p2"/>
          <p:cNvSpPr/>
          <p:nvPr/>
        </p:nvSpPr>
        <p:spPr>
          <a:xfrm>
            <a:off x="635040" y="4180680"/>
            <a:ext cx="2192760" cy="429433"/>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dirty="0">
                <a:solidFill>
                  <a:srgbClr val="001E33"/>
                </a:solidFill>
              </a:rPr>
              <a:t>Sebastian Diaz</a:t>
            </a:r>
            <a:endParaRPr sz="2200" b="0" i="0" u="none" strike="noStrike" cap="none" dirty="0">
              <a:solidFill>
                <a:srgbClr val="000000"/>
              </a:solidFill>
              <a:latin typeface="Arial"/>
              <a:ea typeface="Arial"/>
              <a:cs typeface="Arial"/>
              <a:sym typeface="Arial"/>
            </a:endParaRPr>
          </a:p>
        </p:txBody>
      </p:sp>
      <p:pic>
        <p:nvPicPr>
          <p:cNvPr id="216" name="Google Shape;216;p2"/>
          <p:cNvPicPr preferRelativeResize="0"/>
          <p:nvPr/>
        </p:nvPicPr>
        <p:blipFill rotWithShape="1">
          <a:blip r:embed="rId4">
            <a:alphaModFix/>
          </a:blip>
          <a:srcRect/>
          <a:stretch/>
        </p:blipFill>
        <p:spPr>
          <a:xfrm>
            <a:off x="182880" y="6089760"/>
            <a:ext cx="621000" cy="621000"/>
          </a:xfrm>
          <a:prstGeom prst="rect">
            <a:avLst/>
          </a:prstGeom>
          <a:noFill/>
          <a:ln>
            <a:noFill/>
          </a:ln>
        </p:spPr>
      </p:pic>
      <p:sp>
        <p:nvSpPr>
          <p:cNvPr id="217" name="Google Shape;217;p2"/>
          <p:cNvSpPr/>
          <p:nvPr/>
        </p:nvSpPr>
        <p:spPr>
          <a:xfrm>
            <a:off x="815039" y="6160680"/>
            <a:ext cx="9257215" cy="429433"/>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s-ES" sz="2200" b="1" i="0" u="none" strike="noStrike" cap="none" dirty="0">
                <a:solidFill>
                  <a:srgbClr val="001E33"/>
                </a:solidFill>
                <a:latin typeface="Arial"/>
                <a:ea typeface="Arial"/>
                <a:cs typeface="Arial"/>
                <a:sym typeface="Arial"/>
              </a:rPr>
              <a:t>https://github.com/SebastianDiaz-GIT/Proyecto-Datos-Algoritmos-1</a:t>
            </a:r>
            <a:endParaRPr sz="2200" b="1" i="0" u="none" strike="noStrike" cap="none" dirty="0">
              <a:solidFill>
                <a:srgbClr val="001E33"/>
              </a:solidFill>
              <a:latin typeface="Arial"/>
              <a:ea typeface="Arial"/>
              <a:cs typeface="Arial"/>
              <a:sym typeface="Arial"/>
            </a:endParaRPr>
          </a:p>
        </p:txBody>
      </p:sp>
      <p:grpSp>
        <p:nvGrpSpPr>
          <p:cNvPr id="218" name="Google Shape;218;p2"/>
          <p:cNvGrpSpPr/>
          <p:nvPr/>
        </p:nvGrpSpPr>
        <p:grpSpPr>
          <a:xfrm>
            <a:off x="5895585" y="1674645"/>
            <a:ext cx="3383640" cy="2652120"/>
            <a:chOff x="1028310" y="1074420"/>
            <a:chExt cx="3383640" cy="2652120"/>
          </a:xfrm>
        </p:grpSpPr>
        <p:pic>
          <p:nvPicPr>
            <p:cNvPr id="219" name="Google Shape;219;p2"/>
            <p:cNvPicPr preferRelativeResize="0"/>
            <p:nvPr/>
          </p:nvPicPr>
          <p:blipFill rotWithShape="1">
            <a:blip r:embed="rId5">
              <a:alphaModFix/>
            </a:blip>
            <a:srcRect l="2186" t="17695" r="15575" b="26359"/>
            <a:stretch/>
          </p:blipFill>
          <p:spPr>
            <a:xfrm>
              <a:off x="1294925" y="1200950"/>
              <a:ext cx="2686053" cy="2436497"/>
            </a:xfrm>
            <a:prstGeom prst="rect">
              <a:avLst/>
            </a:prstGeom>
            <a:noFill/>
            <a:ln>
              <a:noFill/>
            </a:ln>
          </p:spPr>
        </p:pic>
        <p:sp>
          <p:nvSpPr>
            <p:cNvPr id="220" name="Google Shape;220;p2"/>
            <p:cNvSpPr/>
            <p:nvPr/>
          </p:nvSpPr>
          <p:spPr>
            <a:xfrm>
              <a:off x="1028310" y="1074420"/>
              <a:ext cx="3383640" cy="2652120"/>
            </a:xfrm>
            <a:custGeom>
              <a:avLst/>
              <a:gdLst/>
              <a:ahLst/>
              <a:cxnLst/>
              <a:rect l="l" t="t" r="r" b="b"/>
              <a:pathLst>
                <a:path w="9399" h="7367" extrusionOk="0">
                  <a:moveTo>
                    <a:pt x="1777" y="3847"/>
                  </a:moveTo>
                  <a:lnTo>
                    <a:pt x="1776" y="3847"/>
                  </a:lnTo>
                  <a:lnTo>
                    <a:pt x="1780" y="4006"/>
                  </a:lnTo>
                  <a:lnTo>
                    <a:pt x="1792" y="4166"/>
                  </a:lnTo>
                  <a:lnTo>
                    <a:pt x="1812" y="4324"/>
                  </a:lnTo>
                  <a:lnTo>
                    <a:pt x="1840" y="4481"/>
                  </a:lnTo>
                  <a:lnTo>
                    <a:pt x="1876" y="4636"/>
                  </a:lnTo>
                  <a:lnTo>
                    <a:pt x="1919" y="4789"/>
                  </a:lnTo>
                  <a:lnTo>
                    <a:pt x="1970" y="4939"/>
                  </a:lnTo>
                  <a:lnTo>
                    <a:pt x="2029" y="5086"/>
                  </a:lnTo>
                  <a:lnTo>
                    <a:pt x="2095" y="5230"/>
                  </a:lnTo>
                  <a:lnTo>
                    <a:pt x="2168" y="5371"/>
                  </a:lnTo>
                  <a:lnTo>
                    <a:pt x="2248" y="5507"/>
                  </a:lnTo>
                  <a:lnTo>
                    <a:pt x="2334" y="5638"/>
                  </a:lnTo>
                  <a:lnTo>
                    <a:pt x="2427" y="5765"/>
                  </a:lnTo>
                  <a:lnTo>
                    <a:pt x="2527" y="5886"/>
                  </a:lnTo>
                  <a:lnTo>
                    <a:pt x="2632" y="6002"/>
                  </a:lnTo>
                  <a:lnTo>
                    <a:pt x="2743" y="6111"/>
                  </a:lnTo>
                  <a:lnTo>
                    <a:pt x="2859" y="6215"/>
                  </a:lnTo>
                  <a:lnTo>
                    <a:pt x="2980" y="6312"/>
                  </a:lnTo>
                  <a:lnTo>
                    <a:pt x="3106" y="6402"/>
                  </a:lnTo>
                  <a:lnTo>
                    <a:pt x="3237" y="6486"/>
                  </a:lnTo>
                  <a:lnTo>
                    <a:pt x="3371" y="6562"/>
                  </a:lnTo>
                  <a:lnTo>
                    <a:pt x="3509" y="6631"/>
                  </a:lnTo>
                  <a:lnTo>
                    <a:pt x="3650" y="6692"/>
                  </a:lnTo>
                  <a:lnTo>
                    <a:pt x="3795" y="6745"/>
                  </a:lnTo>
                  <a:lnTo>
                    <a:pt x="3941" y="6790"/>
                  </a:lnTo>
                  <a:lnTo>
                    <a:pt x="4090" y="6827"/>
                  </a:lnTo>
                  <a:lnTo>
                    <a:pt x="4240" y="6856"/>
                  </a:lnTo>
                  <a:lnTo>
                    <a:pt x="4392" y="6877"/>
                  </a:lnTo>
                  <a:lnTo>
                    <a:pt x="4544" y="6890"/>
                  </a:lnTo>
                  <a:lnTo>
                    <a:pt x="4697" y="6894"/>
                  </a:lnTo>
                  <a:lnTo>
                    <a:pt x="4697" y="6894"/>
                  </a:lnTo>
                  <a:lnTo>
                    <a:pt x="4850" y="6890"/>
                  </a:lnTo>
                  <a:lnTo>
                    <a:pt x="5002" y="6877"/>
                  </a:lnTo>
                  <a:lnTo>
                    <a:pt x="5154" y="6856"/>
                  </a:lnTo>
                  <a:lnTo>
                    <a:pt x="5304" y="6827"/>
                  </a:lnTo>
                  <a:lnTo>
                    <a:pt x="5453" y="6790"/>
                  </a:lnTo>
                  <a:lnTo>
                    <a:pt x="5599" y="6745"/>
                  </a:lnTo>
                  <a:lnTo>
                    <a:pt x="5744" y="6691"/>
                  </a:lnTo>
                  <a:lnTo>
                    <a:pt x="5885" y="6630"/>
                  </a:lnTo>
                  <a:lnTo>
                    <a:pt x="6023" y="6561"/>
                  </a:lnTo>
                  <a:lnTo>
                    <a:pt x="6157" y="6485"/>
                  </a:lnTo>
                  <a:lnTo>
                    <a:pt x="6287" y="6402"/>
                  </a:lnTo>
                  <a:lnTo>
                    <a:pt x="6413" y="6312"/>
                  </a:lnTo>
                  <a:lnTo>
                    <a:pt x="6535" y="6214"/>
                  </a:lnTo>
                  <a:lnTo>
                    <a:pt x="6651" y="6111"/>
                  </a:lnTo>
                  <a:lnTo>
                    <a:pt x="6762" y="6001"/>
                  </a:lnTo>
                  <a:lnTo>
                    <a:pt x="6867" y="5885"/>
                  </a:lnTo>
                  <a:lnTo>
                    <a:pt x="6966" y="5764"/>
                  </a:lnTo>
                  <a:lnTo>
                    <a:pt x="7059" y="5637"/>
                  </a:lnTo>
                  <a:lnTo>
                    <a:pt x="7146" y="5506"/>
                  </a:lnTo>
                  <a:lnTo>
                    <a:pt x="7226" y="5370"/>
                  </a:lnTo>
                  <a:lnTo>
                    <a:pt x="7299" y="5229"/>
                  </a:lnTo>
                  <a:lnTo>
                    <a:pt x="7365" y="5085"/>
                  </a:lnTo>
                  <a:lnTo>
                    <a:pt x="7423" y="4938"/>
                  </a:lnTo>
                  <a:lnTo>
                    <a:pt x="7474" y="4788"/>
                  </a:lnTo>
                  <a:lnTo>
                    <a:pt x="7518" y="4635"/>
                  </a:lnTo>
                  <a:lnTo>
                    <a:pt x="7553" y="4480"/>
                  </a:lnTo>
                  <a:lnTo>
                    <a:pt x="7581" y="4323"/>
                  </a:lnTo>
                  <a:lnTo>
                    <a:pt x="7601" y="4165"/>
                  </a:lnTo>
                  <a:lnTo>
                    <a:pt x="7613" y="4005"/>
                  </a:lnTo>
                  <a:lnTo>
                    <a:pt x="7617" y="3846"/>
                  </a:lnTo>
                  <a:lnTo>
                    <a:pt x="7617" y="3846"/>
                  </a:lnTo>
                  <a:lnTo>
                    <a:pt x="7613" y="3687"/>
                  </a:lnTo>
                  <a:lnTo>
                    <a:pt x="7601" y="3527"/>
                  </a:lnTo>
                  <a:lnTo>
                    <a:pt x="7581" y="3369"/>
                  </a:lnTo>
                  <a:lnTo>
                    <a:pt x="7553" y="3212"/>
                  </a:lnTo>
                  <a:lnTo>
                    <a:pt x="7517" y="3057"/>
                  </a:lnTo>
                  <a:lnTo>
                    <a:pt x="7474" y="2904"/>
                  </a:lnTo>
                  <a:lnTo>
                    <a:pt x="7423" y="2754"/>
                  </a:lnTo>
                  <a:lnTo>
                    <a:pt x="7364" y="2607"/>
                  </a:lnTo>
                  <a:lnTo>
                    <a:pt x="7298" y="2463"/>
                  </a:lnTo>
                  <a:lnTo>
                    <a:pt x="7225" y="2322"/>
                  </a:lnTo>
                  <a:lnTo>
                    <a:pt x="7146" y="2186"/>
                  </a:lnTo>
                  <a:lnTo>
                    <a:pt x="7059" y="2055"/>
                  </a:lnTo>
                  <a:lnTo>
                    <a:pt x="6966" y="1928"/>
                  </a:lnTo>
                  <a:lnTo>
                    <a:pt x="6867" y="1807"/>
                  </a:lnTo>
                  <a:lnTo>
                    <a:pt x="6761" y="1691"/>
                  </a:lnTo>
                  <a:lnTo>
                    <a:pt x="6651" y="1582"/>
                  </a:lnTo>
                  <a:lnTo>
                    <a:pt x="6534" y="1478"/>
                  </a:lnTo>
                  <a:lnTo>
                    <a:pt x="6413" y="1381"/>
                  </a:lnTo>
                  <a:lnTo>
                    <a:pt x="6287" y="1291"/>
                  </a:lnTo>
                  <a:lnTo>
                    <a:pt x="6157" y="1207"/>
                  </a:lnTo>
                  <a:lnTo>
                    <a:pt x="6022" y="1131"/>
                  </a:lnTo>
                  <a:lnTo>
                    <a:pt x="5884" y="1062"/>
                  </a:lnTo>
                  <a:lnTo>
                    <a:pt x="5743" y="1001"/>
                  </a:lnTo>
                  <a:lnTo>
                    <a:pt x="5599" y="948"/>
                  </a:lnTo>
                  <a:lnTo>
                    <a:pt x="5453" y="903"/>
                  </a:lnTo>
                  <a:lnTo>
                    <a:pt x="5304" y="866"/>
                  </a:lnTo>
                  <a:lnTo>
                    <a:pt x="5154" y="837"/>
                  </a:lnTo>
                  <a:lnTo>
                    <a:pt x="5002" y="816"/>
                  </a:lnTo>
                  <a:lnTo>
                    <a:pt x="4850" y="803"/>
                  </a:lnTo>
                  <a:lnTo>
                    <a:pt x="4697" y="799"/>
                  </a:lnTo>
                  <a:lnTo>
                    <a:pt x="4697" y="799"/>
                  </a:lnTo>
                  <a:lnTo>
                    <a:pt x="4544" y="803"/>
                  </a:lnTo>
                  <a:lnTo>
                    <a:pt x="4392" y="816"/>
                  </a:lnTo>
                  <a:lnTo>
                    <a:pt x="4240" y="837"/>
                  </a:lnTo>
                  <a:lnTo>
                    <a:pt x="4090" y="866"/>
                  </a:lnTo>
                  <a:lnTo>
                    <a:pt x="3941" y="903"/>
                  </a:lnTo>
                  <a:lnTo>
                    <a:pt x="3794" y="948"/>
                  </a:lnTo>
                  <a:lnTo>
                    <a:pt x="3650" y="1002"/>
                  </a:lnTo>
                  <a:lnTo>
                    <a:pt x="3509" y="1063"/>
                  </a:lnTo>
                  <a:lnTo>
                    <a:pt x="3371" y="1132"/>
                  </a:lnTo>
                  <a:lnTo>
                    <a:pt x="3237" y="1208"/>
                  </a:lnTo>
                  <a:lnTo>
                    <a:pt x="3106" y="1291"/>
                  </a:lnTo>
                  <a:lnTo>
                    <a:pt x="2980" y="1382"/>
                  </a:lnTo>
                  <a:lnTo>
                    <a:pt x="2859" y="1479"/>
                  </a:lnTo>
                  <a:lnTo>
                    <a:pt x="2743" y="1582"/>
                  </a:lnTo>
                  <a:lnTo>
                    <a:pt x="2632" y="1692"/>
                  </a:lnTo>
                  <a:lnTo>
                    <a:pt x="2527" y="1808"/>
                  </a:lnTo>
                  <a:lnTo>
                    <a:pt x="2427" y="1929"/>
                  </a:lnTo>
                  <a:lnTo>
                    <a:pt x="2334" y="2056"/>
                  </a:lnTo>
                  <a:lnTo>
                    <a:pt x="2248" y="2187"/>
                  </a:lnTo>
                  <a:lnTo>
                    <a:pt x="2168" y="2323"/>
                  </a:lnTo>
                  <a:lnTo>
                    <a:pt x="2095" y="2464"/>
                  </a:lnTo>
                  <a:lnTo>
                    <a:pt x="2029" y="2608"/>
                  </a:lnTo>
                  <a:lnTo>
                    <a:pt x="1971" y="2755"/>
                  </a:lnTo>
                  <a:lnTo>
                    <a:pt x="1920" y="2905"/>
                  </a:lnTo>
                  <a:lnTo>
                    <a:pt x="1876" y="3058"/>
                  </a:lnTo>
                  <a:lnTo>
                    <a:pt x="1841" y="3213"/>
                  </a:lnTo>
                  <a:lnTo>
                    <a:pt x="1813" y="3370"/>
                  </a:lnTo>
                  <a:lnTo>
                    <a:pt x="1793" y="3528"/>
                  </a:lnTo>
                  <a:lnTo>
                    <a:pt x="1781" y="3688"/>
                  </a:lnTo>
                  <a:lnTo>
                    <a:pt x="1777" y="3847"/>
                  </a:lnTo>
                  <a:moveTo>
                    <a:pt x="0" y="7366"/>
                  </a:moveTo>
                  <a:lnTo>
                    <a:pt x="0" y="0"/>
                  </a:lnTo>
                  <a:lnTo>
                    <a:pt x="9398" y="0"/>
                  </a:lnTo>
                  <a:lnTo>
                    <a:pt x="9398" y="7366"/>
                  </a:lnTo>
                  <a:lnTo>
                    <a:pt x="0" y="7366"/>
                  </a:lnTo>
                </a:path>
              </a:pathLst>
            </a:custGeom>
            <a:solidFill>
              <a:srgbClr val="FFFFFF"/>
            </a:solidFill>
            <a:ln>
              <a:noFill/>
            </a:ln>
          </p:spPr>
        </p:sp>
      </p:grpSp>
      <p:sp>
        <p:nvSpPr>
          <p:cNvPr id="221" name="Google Shape;221;p2"/>
          <p:cNvSpPr/>
          <p:nvPr/>
        </p:nvSpPr>
        <p:spPr>
          <a:xfrm>
            <a:off x="6446651" y="4180675"/>
            <a:ext cx="24111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1E33"/>
                </a:solidFill>
                <a:latin typeface="Arial"/>
                <a:ea typeface="Arial"/>
                <a:cs typeface="Arial"/>
                <a:sym typeface="Arial"/>
              </a:rPr>
              <a:t>Simón</a:t>
            </a:r>
            <a:br>
              <a:rPr lang="en-US" sz="2200" b="0" i="0" u="none" strike="noStrike" cap="none">
                <a:solidFill>
                  <a:srgbClr val="001E33"/>
                </a:solidFill>
                <a:latin typeface="Arial"/>
                <a:ea typeface="Arial"/>
                <a:cs typeface="Arial"/>
                <a:sym typeface="Arial"/>
              </a:rPr>
            </a:br>
            <a:r>
              <a:rPr lang="en-US" sz="2200" b="0" i="0" u="none" strike="noStrike" cap="none">
                <a:solidFill>
                  <a:srgbClr val="001E33"/>
                </a:solidFill>
                <a:latin typeface="Arial"/>
                <a:ea typeface="Arial"/>
                <a:cs typeface="Arial"/>
                <a:sym typeface="Arial"/>
              </a:rPr>
              <a:t>Marín</a:t>
            </a:r>
            <a:endParaRPr sz="2200" b="0"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sp>
        <p:nvSpPr>
          <p:cNvPr id="224" name="Google Shape;224;p2"/>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accent2"/>
              </a:solidFill>
              <a:latin typeface="Arial"/>
              <a:ea typeface="Arial"/>
              <a:cs typeface="Arial"/>
              <a:sym typeface="Arial"/>
            </a:endParaRPr>
          </a:p>
        </p:txBody>
      </p:sp>
      <p:pic>
        <p:nvPicPr>
          <p:cNvPr id="3" name="Imagen 2" descr="Una persona sonriendo&#10;&#10;Descripción generada automáticamente">
            <a:extLst>
              <a:ext uri="{FF2B5EF4-FFF2-40B4-BE49-F238E27FC236}">
                <a16:creationId xmlns:a16="http://schemas.microsoft.com/office/drawing/2014/main" id="{38894D64-860B-4A8E-B0C2-DCBE727C3DA3}"/>
              </a:ext>
            </a:extLst>
          </p:cNvPr>
          <p:cNvPicPr>
            <a:picLocks noChangeAspect="1"/>
          </p:cNvPicPr>
          <p:nvPr/>
        </p:nvPicPr>
        <p:blipFill rotWithShape="1">
          <a:blip r:embed="rId6"/>
          <a:srcRect l="14039" r="14025"/>
          <a:stretch/>
        </p:blipFill>
        <p:spPr>
          <a:xfrm>
            <a:off x="3599280" y="1900800"/>
            <a:ext cx="2108279" cy="21934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 name="Imagen 1">
            <a:extLst>
              <a:ext uri="{FF2B5EF4-FFF2-40B4-BE49-F238E27FC236}">
                <a16:creationId xmlns:a16="http://schemas.microsoft.com/office/drawing/2014/main" id="{817749CA-20E9-403C-891E-A0455BFD25B3}"/>
              </a:ext>
            </a:extLst>
          </p:cNvPr>
          <p:cNvPicPr>
            <a:picLocks noChangeAspect="1"/>
          </p:cNvPicPr>
          <p:nvPr/>
        </p:nvPicPr>
        <p:blipFill rotWithShape="1">
          <a:blip r:embed="rId7"/>
          <a:srcRect l="33167" t="-188" r="31580" b="37494"/>
          <a:stretch/>
        </p:blipFill>
        <p:spPr>
          <a:xfrm>
            <a:off x="752991" y="1911912"/>
            <a:ext cx="2192761" cy="21934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6"/>
          <p:cNvPicPr preferRelativeResize="0"/>
          <p:nvPr/>
        </p:nvPicPr>
        <p:blipFill rotWithShape="1">
          <a:blip r:embed="rId3">
            <a:alphaModFix/>
          </a:blip>
          <a:srcRect/>
          <a:stretch/>
        </p:blipFill>
        <p:spPr>
          <a:xfrm>
            <a:off x="-2880" y="0"/>
            <a:ext cx="12196080" cy="6855840"/>
          </a:xfrm>
          <a:prstGeom prst="rect">
            <a:avLst/>
          </a:prstGeom>
          <a:noFill/>
          <a:ln>
            <a:noFill/>
          </a:ln>
        </p:spPr>
      </p:pic>
      <p:sp>
        <p:nvSpPr>
          <p:cNvPr id="230" name="Google Shape;230;p6"/>
          <p:cNvSpPr/>
          <p:nvPr/>
        </p:nvSpPr>
        <p:spPr>
          <a:xfrm>
            <a:off x="265328" y="376925"/>
            <a:ext cx="49593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Proceso de entrenamiento</a:t>
            </a:r>
            <a:endParaRPr sz="2200" b="0" i="0" u="none" strike="noStrike" cap="none">
              <a:solidFill>
                <a:srgbClr val="000000"/>
              </a:solidFill>
              <a:latin typeface="Arial"/>
              <a:ea typeface="Arial"/>
              <a:cs typeface="Arial"/>
              <a:sym typeface="Arial"/>
            </a:endParaRPr>
          </a:p>
        </p:txBody>
      </p:sp>
      <p:grpSp>
        <p:nvGrpSpPr>
          <p:cNvPr id="234" name="Google Shape;234;p6"/>
          <p:cNvGrpSpPr/>
          <p:nvPr/>
        </p:nvGrpSpPr>
        <p:grpSpPr>
          <a:xfrm>
            <a:off x="742075" y="1105249"/>
            <a:ext cx="2065125" cy="1375679"/>
            <a:chOff x="589675" y="1105249"/>
            <a:chExt cx="2065125" cy="1375679"/>
          </a:xfrm>
        </p:grpSpPr>
        <p:pic>
          <p:nvPicPr>
            <p:cNvPr id="235" name="Google Shape;235;p6"/>
            <p:cNvPicPr preferRelativeResize="0"/>
            <p:nvPr/>
          </p:nvPicPr>
          <p:blipFill rotWithShape="1">
            <a:blip r:embed="rId4">
              <a:alphaModFix/>
            </a:blip>
            <a:srcRect/>
            <a:stretch/>
          </p:blipFill>
          <p:spPr>
            <a:xfrm>
              <a:off x="589675" y="1410049"/>
              <a:ext cx="1607925" cy="1070879"/>
            </a:xfrm>
            <a:prstGeom prst="rect">
              <a:avLst/>
            </a:prstGeom>
            <a:noFill/>
            <a:ln w="28575" cap="flat" cmpd="sng">
              <a:solidFill>
                <a:srgbClr val="001E33"/>
              </a:solidFill>
              <a:prstDash val="solid"/>
              <a:round/>
              <a:headEnd type="none" w="sm" len="sm"/>
              <a:tailEnd type="none" w="sm" len="sm"/>
            </a:ln>
          </p:spPr>
        </p:pic>
        <p:pic>
          <p:nvPicPr>
            <p:cNvPr id="236" name="Google Shape;236;p6"/>
            <p:cNvPicPr preferRelativeResize="0"/>
            <p:nvPr/>
          </p:nvPicPr>
          <p:blipFill rotWithShape="1">
            <a:blip r:embed="rId4">
              <a:alphaModFix/>
            </a:blip>
            <a:srcRect/>
            <a:stretch/>
          </p:blipFill>
          <p:spPr>
            <a:xfrm>
              <a:off x="818275" y="1257649"/>
              <a:ext cx="1607925" cy="1070879"/>
            </a:xfrm>
            <a:prstGeom prst="rect">
              <a:avLst/>
            </a:prstGeom>
            <a:noFill/>
            <a:ln w="28575" cap="flat" cmpd="sng">
              <a:solidFill>
                <a:srgbClr val="001E33"/>
              </a:solidFill>
              <a:prstDash val="solid"/>
              <a:round/>
              <a:headEnd type="none" w="sm" len="sm"/>
              <a:tailEnd type="none" w="sm" len="sm"/>
            </a:ln>
          </p:spPr>
        </p:pic>
        <p:pic>
          <p:nvPicPr>
            <p:cNvPr id="237" name="Google Shape;237;p6"/>
            <p:cNvPicPr preferRelativeResize="0"/>
            <p:nvPr/>
          </p:nvPicPr>
          <p:blipFill rotWithShape="1">
            <a:blip r:embed="rId4">
              <a:alphaModFix/>
            </a:blip>
            <a:srcRect/>
            <a:stretch/>
          </p:blipFill>
          <p:spPr>
            <a:xfrm>
              <a:off x="1046875" y="1105249"/>
              <a:ext cx="1607925" cy="1070879"/>
            </a:xfrm>
            <a:prstGeom prst="rect">
              <a:avLst/>
            </a:prstGeom>
            <a:noFill/>
            <a:ln w="28575" cap="flat" cmpd="sng">
              <a:solidFill>
                <a:srgbClr val="001E33"/>
              </a:solidFill>
              <a:prstDash val="solid"/>
              <a:round/>
              <a:headEnd type="none" w="sm" len="sm"/>
              <a:tailEnd type="none" w="sm" len="sm"/>
            </a:ln>
          </p:spPr>
        </p:pic>
      </p:grpSp>
      <p:grpSp>
        <p:nvGrpSpPr>
          <p:cNvPr id="238" name="Google Shape;238;p6"/>
          <p:cNvGrpSpPr/>
          <p:nvPr/>
        </p:nvGrpSpPr>
        <p:grpSpPr>
          <a:xfrm>
            <a:off x="789425" y="3608150"/>
            <a:ext cx="2093976" cy="1600200"/>
            <a:chOff x="484625" y="3608150"/>
            <a:chExt cx="2093976" cy="1600200"/>
          </a:xfrm>
        </p:grpSpPr>
        <p:pic>
          <p:nvPicPr>
            <p:cNvPr id="239" name="Google Shape;239;p6"/>
            <p:cNvPicPr preferRelativeResize="0"/>
            <p:nvPr/>
          </p:nvPicPr>
          <p:blipFill rotWithShape="1">
            <a:blip r:embed="rId5">
              <a:alphaModFix/>
            </a:blip>
            <a:srcRect/>
            <a:stretch/>
          </p:blipFill>
          <p:spPr>
            <a:xfrm>
              <a:off x="484625" y="4065350"/>
              <a:ext cx="1712976" cy="1143000"/>
            </a:xfrm>
            <a:prstGeom prst="rect">
              <a:avLst/>
            </a:prstGeom>
            <a:noFill/>
            <a:ln w="28575" cap="flat" cmpd="sng">
              <a:solidFill>
                <a:srgbClr val="0563C1"/>
              </a:solidFill>
              <a:prstDash val="solid"/>
              <a:round/>
              <a:headEnd type="none" w="sm" len="sm"/>
              <a:tailEnd type="none" w="sm" len="sm"/>
            </a:ln>
          </p:spPr>
        </p:pic>
        <p:pic>
          <p:nvPicPr>
            <p:cNvPr id="240" name="Google Shape;240;p6"/>
            <p:cNvPicPr preferRelativeResize="0"/>
            <p:nvPr/>
          </p:nvPicPr>
          <p:blipFill rotWithShape="1">
            <a:blip r:embed="rId5">
              <a:alphaModFix/>
            </a:blip>
            <a:srcRect/>
            <a:stretch/>
          </p:blipFill>
          <p:spPr>
            <a:xfrm>
              <a:off x="637025" y="3836750"/>
              <a:ext cx="1712976" cy="1143000"/>
            </a:xfrm>
            <a:prstGeom prst="rect">
              <a:avLst/>
            </a:prstGeom>
            <a:noFill/>
            <a:ln w="28575" cap="flat" cmpd="sng">
              <a:solidFill>
                <a:srgbClr val="0563C1"/>
              </a:solidFill>
              <a:prstDash val="solid"/>
              <a:round/>
              <a:headEnd type="none" w="sm" len="sm"/>
              <a:tailEnd type="none" w="sm" len="sm"/>
            </a:ln>
          </p:spPr>
        </p:pic>
        <p:pic>
          <p:nvPicPr>
            <p:cNvPr id="241" name="Google Shape;241;p6"/>
            <p:cNvPicPr preferRelativeResize="0"/>
            <p:nvPr/>
          </p:nvPicPr>
          <p:blipFill rotWithShape="1">
            <a:blip r:embed="rId5">
              <a:alphaModFix/>
            </a:blip>
            <a:srcRect/>
            <a:stretch/>
          </p:blipFill>
          <p:spPr>
            <a:xfrm>
              <a:off x="865625" y="3608150"/>
              <a:ext cx="1712976" cy="1143000"/>
            </a:xfrm>
            <a:prstGeom prst="rect">
              <a:avLst/>
            </a:prstGeom>
            <a:noFill/>
            <a:ln w="28575" cap="flat" cmpd="sng">
              <a:solidFill>
                <a:srgbClr val="0563C1"/>
              </a:solidFill>
              <a:prstDash val="solid"/>
              <a:round/>
              <a:headEnd type="none" w="sm" len="sm"/>
              <a:tailEnd type="none" w="sm" len="sm"/>
            </a:ln>
          </p:spPr>
        </p:pic>
      </p:grpSp>
      <p:sp>
        <p:nvSpPr>
          <p:cNvPr id="242" name="Google Shape;242;p6"/>
          <p:cNvSpPr/>
          <p:nvPr/>
        </p:nvSpPr>
        <p:spPr>
          <a:xfrm>
            <a:off x="-9813" y="2565875"/>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Imágenes de ganado enfermo</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sp>
        <p:nvSpPr>
          <p:cNvPr id="243" name="Google Shape;243;p6"/>
          <p:cNvSpPr/>
          <p:nvPr/>
        </p:nvSpPr>
        <p:spPr>
          <a:xfrm>
            <a:off x="142587" y="5232875"/>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563C1"/>
                </a:solidFill>
                <a:latin typeface="Arial"/>
                <a:ea typeface="Arial"/>
                <a:cs typeface="Arial"/>
                <a:sym typeface="Arial"/>
              </a:rPr>
              <a:t>Imágenes del ganado sano</a:t>
            </a:r>
            <a:endParaRPr sz="2200" b="1" i="0" u="none" strike="noStrike" cap="none">
              <a:solidFill>
                <a:srgbClr val="0563C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sp>
        <p:nvSpPr>
          <p:cNvPr id="244" name="Google Shape;244;p6"/>
          <p:cNvSpPr/>
          <p:nvPr/>
        </p:nvSpPr>
        <p:spPr>
          <a:xfrm>
            <a:off x="7080850" y="2124675"/>
            <a:ext cx="2221200" cy="1767300"/>
          </a:xfrm>
          <a:prstGeom prst="cube">
            <a:avLst>
              <a:gd name="adj" fmla="val 25000"/>
            </a:avLst>
          </a:prstGeom>
          <a:solidFill>
            <a:srgbClr val="001E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en-US" sz="1700" b="1" i="0" u="none" strike="noStrike" cap="none">
                <a:solidFill>
                  <a:schemeClr val="accent4"/>
                </a:solidFill>
                <a:latin typeface="Arial"/>
                <a:ea typeface="Arial"/>
                <a:cs typeface="Arial"/>
                <a:sym typeface="Arial"/>
              </a:rPr>
              <a:t>Red neuronal conv</a:t>
            </a:r>
            <a:r>
              <a:rPr lang="en-US" sz="1700" b="1">
                <a:solidFill>
                  <a:schemeClr val="accent4"/>
                </a:solidFill>
              </a:rPr>
              <a:t>olucional</a:t>
            </a:r>
            <a:endParaRPr sz="1700" b="1" i="0" u="none" strike="noStrike" cap="none">
              <a:solidFill>
                <a:schemeClr val="accent4"/>
              </a:solidFill>
              <a:latin typeface="Arial"/>
              <a:ea typeface="Arial"/>
              <a:cs typeface="Arial"/>
              <a:sym typeface="Arial"/>
            </a:endParaRPr>
          </a:p>
        </p:txBody>
      </p:sp>
      <p:grpSp>
        <p:nvGrpSpPr>
          <p:cNvPr id="245" name="Google Shape;245;p6"/>
          <p:cNvGrpSpPr/>
          <p:nvPr/>
        </p:nvGrpSpPr>
        <p:grpSpPr>
          <a:xfrm>
            <a:off x="10128850" y="2018775"/>
            <a:ext cx="1337625" cy="2131500"/>
            <a:chOff x="10299150" y="1494000"/>
            <a:chExt cx="1337625" cy="2131500"/>
          </a:xfrm>
        </p:grpSpPr>
        <p:sp>
          <p:nvSpPr>
            <p:cNvPr id="246" name="Google Shape;246;p6"/>
            <p:cNvSpPr/>
            <p:nvPr/>
          </p:nvSpPr>
          <p:spPr>
            <a:xfrm>
              <a:off x="10299150" y="14940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6"/>
            <p:cNvSpPr/>
            <p:nvPr/>
          </p:nvSpPr>
          <p:spPr>
            <a:xfrm>
              <a:off x="10299150" y="21036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6"/>
            <p:cNvSpPr/>
            <p:nvPr/>
          </p:nvSpPr>
          <p:spPr>
            <a:xfrm>
              <a:off x="10299150" y="27132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6"/>
            <p:cNvSpPr/>
            <p:nvPr/>
          </p:nvSpPr>
          <p:spPr>
            <a:xfrm>
              <a:off x="10832550" y="24084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6"/>
            <p:cNvSpPr/>
            <p:nvPr/>
          </p:nvSpPr>
          <p:spPr>
            <a:xfrm>
              <a:off x="10832550" y="2941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6"/>
            <p:cNvSpPr/>
            <p:nvPr/>
          </p:nvSpPr>
          <p:spPr>
            <a:xfrm>
              <a:off x="10832550" y="1798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6"/>
            <p:cNvSpPr/>
            <p:nvPr/>
          </p:nvSpPr>
          <p:spPr>
            <a:xfrm>
              <a:off x="11361075" y="2718275"/>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6"/>
            <p:cNvSpPr/>
            <p:nvPr/>
          </p:nvSpPr>
          <p:spPr>
            <a:xfrm>
              <a:off x="11361075" y="20253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6"/>
            <p:cNvSpPr/>
            <p:nvPr/>
          </p:nvSpPr>
          <p:spPr>
            <a:xfrm>
              <a:off x="10299150" y="3322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55" name="Google Shape;255;p6"/>
            <p:cNvCxnSpPr>
              <a:stCxn id="246" idx="5"/>
              <a:endCxn id="251" idx="2"/>
            </p:cNvCxnSpPr>
            <p:nvPr/>
          </p:nvCxnSpPr>
          <p:spPr>
            <a:xfrm>
              <a:off x="10534475" y="1752371"/>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256" name="Google Shape;256;p6"/>
            <p:cNvCxnSpPr>
              <a:stCxn id="247" idx="6"/>
              <a:endCxn id="249" idx="1"/>
            </p:cNvCxnSpPr>
            <p:nvPr/>
          </p:nvCxnSpPr>
          <p:spPr>
            <a:xfrm>
              <a:off x="10574850" y="2254950"/>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257" name="Google Shape;257;p6"/>
            <p:cNvCxnSpPr>
              <a:stCxn id="248" idx="6"/>
              <a:endCxn id="250" idx="2"/>
            </p:cNvCxnSpPr>
            <p:nvPr/>
          </p:nvCxnSpPr>
          <p:spPr>
            <a:xfrm>
              <a:off x="10574850" y="2864550"/>
              <a:ext cx="257700" cy="228600"/>
            </a:xfrm>
            <a:prstGeom prst="straightConnector1">
              <a:avLst/>
            </a:prstGeom>
            <a:noFill/>
            <a:ln w="19050" cap="flat" cmpd="sng">
              <a:solidFill>
                <a:srgbClr val="001E33"/>
              </a:solidFill>
              <a:prstDash val="dash"/>
              <a:round/>
              <a:headEnd type="none" w="sm" len="sm"/>
              <a:tailEnd type="none" w="sm" len="sm"/>
            </a:ln>
          </p:spPr>
        </p:cxnSp>
        <p:cxnSp>
          <p:nvCxnSpPr>
            <p:cNvPr id="258" name="Google Shape;258;p6"/>
            <p:cNvCxnSpPr>
              <a:stCxn id="254" idx="7"/>
              <a:endCxn id="250" idx="3"/>
            </p:cNvCxnSpPr>
            <p:nvPr/>
          </p:nvCxnSpPr>
          <p:spPr>
            <a:xfrm rot="10800000" flipH="1">
              <a:off x="10534475" y="3200029"/>
              <a:ext cx="338400" cy="167100"/>
            </a:xfrm>
            <a:prstGeom prst="straightConnector1">
              <a:avLst/>
            </a:prstGeom>
            <a:noFill/>
            <a:ln w="19050" cap="flat" cmpd="sng">
              <a:solidFill>
                <a:srgbClr val="001E33"/>
              </a:solidFill>
              <a:prstDash val="dash"/>
              <a:round/>
              <a:headEnd type="none" w="sm" len="sm"/>
              <a:tailEnd type="none" w="sm" len="sm"/>
            </a:ln>
          </p:spPr>
        </p:cxnSp>
        <p:cxnSp>
          <p:nvCxnSpPr>
            <p:cNvPr id="259" name="Google Shape;259;p6"/>
            <p:cNvCxnSpPr>
              <a:stCxn id="248" idx="7"/>
              <a:endCxn id="249" idx="2"/>
            </p:cNvCxnSpPr>
            <p:nvPr/>
          </p:nvCxnSpPr>
          <p:spPr>
            <a:xfrm rot="10800000" flipH="1">
              <a:off x="10534475" y="2559829"/>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260" name="Google Shape;260;p6"/>
            <p:cNvCxnSpPr>
              <a:stCxn id="247" idx="7"/>
              <a:endCxn id="251" idx="3"/>
            </p:cNvCxnSpPr>
            <p:nvPr/>
          </p:nvCxnSpPr>
          <p:spPr>
            <a:xfrm rot="10800000" flipH="1">
              <a:off x="10534475" y="2057029"/>
              <a:ext cx="338400" cy="90900"/>
            </a:xfrm>
            <a:prstGeom prst="straightConnector1">
              <a:avLst/>
            </a:prstGeom>
            <a:noFill/>
            <a:ln w="19050" cap="flat" cmpd="sng">
              <a:solidFill>
                <a:srgbClr val="001E33"/>
              </a:solidFill>
              <a:prstDash val="dash"/>
              <a:round/>
              <a:headEnd type="none" w="sm" len="sm"/>
              <a:tailEnd type="none" w="sm" len="sm"/>
            </a:ln>
          </p:spPr>
        </p:cxnSp>
        <p:cxnSp>
          <p:nvCxnSpPr>
            <p:cNvPr id="261" name="Google Shape;261;p6"/>
            <p:cNvCxnSpPr>
              <a:stCxn id="249" idx="7"/>
              <a:endCxn id="253" idx="2"/>
            </p:cNvCxnSpPr>
            <p:nvPr/>
          </p:nvCxnSpPr>
          <p:spPr>
            <a:xfrm rot="10800000" flipH="1">
              <a:off x="11067875" y="2176729"/>
              <a:ext cx="293100" cy="276000"/>
            </a:xfrm>
            <a:prstGeom prst="straightConnector1">
              <a:avLst/>
            </a:prstGeom>
            <a:noFill/>
            <a:ln w="19050" cap="flat" cmpd="sng">
              <a:solidFill>
                <a:srgbClr val="001E33"/>
              </a:solidFill>
              <a:prstDash val="dash"/>
              <a:round/>
              <a:headEnd type="none" w="sm" len="sm"/>
              <a:tailEnd type="none" w="sm" len="sm"/>
            </a:ln>
          </p:spPr>
        </p:cxnSp>
        <p:cxnSp>
          <p:nvCxnSpPr>
            <p:cNvPr id="262" name="Google Shape;262;p6"/>
            <p:cNvCxnSpPr>
              <a:stCxn id="251" idx="5"/>
              <a:endCxn id="252" idx="1"/>
            </p:cNvCxnSpPr>
            <p:nvPr/>
          </p:nvCxnSpPr>
          <p:spPr>
            <a:xfrm>
              <a:off x="11067875" y="2057171"/>
              <a:ext cx="333600" cy="705300"/>
            </a:xfrm>
            <a:prstGeom prst="straightConnector1">
              <a:avLst/>
            </a:prstGeom>
            <a:noFill/>
            <a:ln w="19050" cap="flat" cmpd="sng">
              <a:solidFill>
                <a:srgbClr val="001E33"/>
              </a:solidFill>
              <a:prstDash val="dash"/>
              <a:round/>
              <a:headEnd type="none" w="sm" len="sm"/>
              <a:tailEnd type="none" w="sm" len="sm"/>
            </a:ln>
          </p:spPr>
        </p:cxnSp>
        <p:cxnSp>
          <p:nvCxnSpPr>
            <p:cNvPr id="263" name="Google Shape;263;p6"/>
            <p:cNvCxnSpPr>
              <a:stCxn id="250" idx="6"/>
              <a:endCxn id="252" idx="2"/>
            </p:cNvCxnSpPr>
            <p:nvPr/>
          </p:nvCxnSpPr>
          <p:spPr>
            <a:xfrm rot="10800000" flipH="1">
              <a:off x="11108250" y="2869650"/>
              <a:ext cx="252900" cy="223500"/>
            </a:xfrm>
            <a:prstGeom prst="straightConnector1">
              <a:avLst/>
            </a:prstGeom>
            <a:noFill/>
            <a:ln w="19050" cap="flat" cmpd="sng">
              <a:solidFill>
                <a:srgbClr val="001E33"/>
              </a:solidFill>
              <a:prstDash val="dash"/>
              <a:round/>
              <a:headEnd type="none" w="sm" len="sm"/>
              <a:tailEnd type="none" w="sm" len="sm"/>
            </a:ln>
          </p:spPr>
        </p:cxnSp>
        <p:cxnSp>
          <p:nvCxnSpPr>
            <p:cNvPr id="264" name="Google Shape;264;p6"/>
            <p:cNvCxnSpPr>
              <a:stCxn id="249" idx="6"/>
              <a:endCxn id="252" idx="1"/>
            </p:cNvCxnSpPr>
            <p:nvPr/>
          </p:nvCxnSpPr>
          <p:spPr>
            <a:xfrm>
              <a:off x="11108250" y="2559750"/>
              <a:ext cx="293100" cy="202800"/>
            </a:xfrm>
            <a:prstGeom prst="straightConnector1">
              <a:avLst/>
            </a:prstGeom>
            <a:noFill/>
            <a:ln w="19050" cap="flat" cmpd="sng">
              <a:solidFill>
                <a:srgbClr val="001E33"/>
              </a:solidFill>
              <a:prstDash val="dash"/>
              <a:round/>
              <a:headEnd type="none" w="sm" len="sm"/>
              <a:tailEnd type="none" w="sm" len="sm"/>
            </a:ln>
          </p:spPr>
        </p:cxnSp>
        <p:cxnSp>
          <p:nvCxnSpPr>
            <p:cNvPr id="265" name="Google Shape;265;p6"/>
            <p:cNvCxnSpPr>
              <a:stCxn id="250" idx="7"/>
              <a:endCxn id="253" idx="3"/>
            </p:cNvCxnSpPr>
            <p:nvPr/>
          </p:nvCxnSpPr>
          <p:spPr>
            <a:xfrm rot="10800000" flipH="1">
              <a:off x="11067875" y="2283529"/>
              <a:ext cx="333600" cy="702600"/>
            </a:xfrm>
            <a:prstGeom prst="straightConnector1">
              <a:avLst/>
            </a:prstGeom>
            <a:noFill/>
            <a:ln w="19050" cap="flat" cmpd="sng">
              <a:solidFill>
                <a:srgbClr val="001E33"/>
              </a:solidFill>
              <a:prstDash val="dash"/>
              <a:round/>
              <a:headEnd type="none" w="sm" len="sm"/>
              <a:tailEnd type="none" w="sm" len="sm"/>
            </a:ln>
          </p:spPr>
        </p:cxnSp>
      </p:grpSp>
      <p:sp>
        <p:nvSpPr>
          <p:cNvPr id="266" name="Google Shape;266;p6"/>
          <p:cNvSpPr/>
          <p:nvPr/>
        </p:nvSpPr>
        <p:spPr>
          <a:xfrm>
            <a:off x="6201687" y="4182475"/>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Algoritmo de</a:t>
            </a:r>
            <a:br>
              <a:rPr lang="en-US" sz="2200" b="1" i="0" u="none" strike="noStrike" cap="none">
                <a:solidFill>
                  <a:srgbClr val="001E33"/>
                </a:solidFill>
                <a:latin typeface="Arial"/>
                <a:ea typeface="Arial"/>
                <a:cs typeface="Arial"/>
                <a:sym typeface="Arial"/>
              </a:rPr>
            </a:br>
            <a:r>
              <a:rPr lang="en-US" sz="2200" b="1" i="0" u="none" strike="noStrike" cap="none">
                <a:solidFill>
                  <a:srgbClr val="001E33"/>
                </a:solidFill>
                <a:latin typeface="Arial"/>
                <a:ea typeface="Arial"/>
                <a:cs typeface="Arial"/>
                <a:sym typeface="Arial"/>
              </a:rPr>
              <a:t>Clasificación</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sp>
        <p:nvSpPr>
          <p:cNvPr id="267" name="Google Shape;267;p6"/>
          <p:cNvSpPr/>
          <p:nvPr/>
        </p:nvSpPr>
        <p:spPr>
          <a:xfrm>
            <a:off x="8944887" y="4182475"/>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Modelo de</a:t>
            </a:r>
            <a:br>
              <a:rPr lang="en-US" sz="2200" b="1" i="0" u="none" strike="noStrike" cap="none">
                <a:solidFill>
                  <a:srgbClr val="001E33"/>
                </a:solidFill>
                <a:latin typeface="Arial"/>
                <a:ea typeface="Arial"/>
                <a:cs typeface="Arial"/>
                <a:sym typeface="Arial"/>
              </a:rPr>
            </a:br>
            <a:r>
              <a:rPr lang="en-US" sz="2200" b="1">
                <a:solidFill>
                  <a:srgbClr val="001E33"/>
                </a:solidFill>
              </a:rPr>
              <a:t>Clasificación</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cxnSp>
        <p:nvCxnSpPr>
          <p:cNvPr id="268" name="Google Shape;268;p6"/>
          <p:cNvCxnSpPr>
            <a:stCxn id="237" idx="3"/>
          </p:cNvCxnSpPr>
          <p:nvPr/>
        </p:nvCxnSpPr>
        <p:spPr>
          <a:xfrm>
            <a:off x="2807200" y="1640689"/>
            <a:ext cx="4249500" cy="1192500"/>
          </a:xfrm>
          <a:prstGeom prst="straightConnector1">
            <a:avLst/>
          </a:prstGeom>
          <a:noFill/>
          <a:ln w="38100" cap="flat" cmpd="sng">
            <a:solidFill>
              <a:schemeClr val="accent5"/>
            </a:solidFill>
            <a:prstDash val="solid"/>
            <a:round/>
            <a:headEnd type="none" w="sm" len="sm"/>
            <a:tailEnd type="triangle" w="med" len="med"/>
          </a:ln>
        </p:spPr>
      </p:cxnSp>
      <p:cxnSp>
        <p:nvCxnSpPr>
          <p:cNvPr id="269" name="Google Shape;269;p6"/>
          <p:cNvCxnSpPr/>
          <p:nvPr/>
        </p:nvCxnSpPr>
        <p:spPr>
          <a:xfrm rot="10800000" flipH="1">
            <a:off x="2883550" y="3627638"/>
            <a:ext cx="4140600" cy="552000"/>
          </a:xfrm>
          <a:prstGeom prst="straightConnector1">
            <a:avLst/>
          </a:prstGeom>
          <a:noFill/>
          <a:ln w="38100" cap="flat" cmpd="sng">
            <a:solidFill>
              <a:schemeClr val="accent5"/>
            </a:solidFill>
            <a:prstDash val="solid"/>
            <a:round/>
            <a:headEnd type="none" w="sm" len="sm"/>
            <a:tailEnd type="triangle" w="med" len="med"/>
          </a:ln>
        </p:spPr>
      </p:cxnSp>
      <p:cxnSp>
        <p:nvCxnSpPr>
          <p:cNvPr id="270" name="Google Shape;270;p6"/>
          <p:cNvCxnSpPr/>
          <p:nvPr/>
        </p:nvCxnSpPr>
        <p:spPr>
          <a:xfrm rot="10800000" flipH="1">
            <a:off x="9293975" y="3229200"/>
            <a:ext cx="834900" cy="9300"/>
          </a:xfrm>
          <a:prstGeom prst="straightConnector1">
            <a:avLst/>
          </a:prstGeom>
          <a:noFill/>
          <a:ln w="38100" cap="flat" cmpd="sng">
            <a:solidFill>
              <a:schemeClr val="accent5"/>
            </a:solidFill>
            <a:prstDash val="solid"/>
            <a:round/>
            <a:headEnd type="none" w="sm" len="sm"/>
            <a:tailEnd type="triangl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278" name="Google Shape;278;gadd317ae2b_0_271"/>
          <p:cNvPicPr preferRelativeResize="0"/>
          <p:nvPr/>
        </p:nvPicPr>
        <p:blipFill rotWithShape="1">
          <a:blip r:embed="rId3">
            <a:alphaModFix/>
          </a:blip>
          <a:srcRect/>
          <a:stretch/>
        </p:blipFill>
        <p:spPr>
          <a:xfrm>
            <a:off x="-2880" y="0"/>
            <a:ext cx="12196077" cy="6855841"/>
          </a:xfrm>
          <a:prstGeom prst="rect">
            <a:avLst/>
          </a:prstGeom>
          <a:noFill/>
          <a:ln>
            <a:noFill/>
          </a:ln>
        </p:spPr>
      </p:pic>
      <p:sp>
        <p:nvSpPr>
          <p:cNvPr id="279" name="Google Shape;279;gadd317ae2b_0_271"/>
          <p:cNvSpPr/>
          <p:nvPr/>
        </p:nvSpPr>
        <p:spPr>
          <a:xfrm>
            <a:off x="265325" y="376925"/>
            <a:ext cx="34626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err="1">
                <a:solidFill>
                  <a:srgbClr val="FFFFFF"/>
                </a:solidFill>
                <a:latin typeface="Arial"/>
                <a:ea typeface="Arial"/>
                <a:cs typeface="Arial"/>
                <a:sym typeface="Arial"/>
              </a:rPr>
              <a:t>Proceso</a:t>
            </a:r>
            <a:r>
              <a:rPr lang="en-US" sz="2200" b="1" i="0" u="none" strike="noStrike" cap="none" dirty="0">
                <a:solidFill>
                  <a:srgbClr val="FFFFFF"/>
                </a:solidFill>
                <a:latin typeface="Arial"/>
                <a:ea typeface="Arial"/>
                <a:cs typeface="Arial"/>
                <a:sym typeface="Arial"/>
              </a:rPr>
              <a:t> de </a:t>
            </a:r>
            <a:r>
              <a:rPr lang="en-US" sz="2200" b="1" dirty="0" err="1">
                <a:solidFill>
                  <a:srgbClr val="FFFFFF"/>
                </a:solidFill>
              </a:rPr>
              <a:t>validación</a:t>
            </a:r>
            <a:endParaRPr sz="2200" b="0" i="0" u="none" strike="noStrike" cap="none" dirty="0">
              <a:solidFill>
                <a:srgbClr val="000000"/>
              </a:solidFill>
              <a:latin typeface="Arial"/>
              <a:ea typeface="Arial"/>
              <a:cs typeface="Arial"/>
              <a:sym typeface="Arial"/>
            </a:endParaRPr>
          </a:p>
        </p:txBody>
      </p:sp>
      <p:sp>
        <p:nvSpPr>
          <p:cNvPr id="283" name="Google Shape;283;gadd317ae2b_0_271"/>
          <p:cNvSpPr/>
          <p:nvPr/>
        </p:nvSpPr>
        <p:spPr>
          <a:xfrm>
            <a:off x="-86013" y="4166075"/>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Imagen del ganado</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sp>
        <p:nvSpPr>
          <p:cNvPr id="284" name="Google Shape;284;gadd317ae2b_0_271"/>
          <p:cNvSpPr/>
          <p:nvPr/>
        </p:nvSpPr>
        <p:spPr>
          <a:xfrm>
            <a:off x="3728050" y="2200875"/>
            <a:ext cx="2221200" cy="1767300"/>
          </a:xfrm>
          <a:prstGeom prst="cube">
            <a:avLst>
              <a:gd name="adj" fmla="val 2500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dirty="0" err="1">
                <a:solidFill>
                  <a:srgbClr val="001E33"/>
                </a:solidFill>
              </a:rPr>
              <a:t>Algoritmo</a:t>
            </a:r>
            <a:endParaRPr sz="2200" b="1" i="0" u="none" strike="noStrike" cap="none" dirty="0">
              <a:solidFill>
                <a:srgbClr val="001E33"/>
              </a:solidFill>
              <a:latin typeface="Arial"/>
              <a:ea typeface="Arial"/>
              <a:cs typeface="Arial"/>
              <a:sym typeface="Arial"/>
            </a:endParaRPr>
          </a:p>
        </p:txBody>
      </p:sp>
      <p:grpSp>
        <p:nvGrpSpPr>
          <p:cNvPr id="285" name="Google Shape;285;gadd317ae2b_0_271"/>
          <p:cNvGrpSpPr/>
          <p:nvPr/>
        </p:nvGrpSpPr>
        <p:grpSpPr>
          <a:xfrm>
            <a:off x="7004650" y="2094975"/>
            <a:ext cx="1337625" cy="2131500"/>
            <a:chOff x="10299150" y="1494000"/>
            <a:chExt cx="1337625" cy="2131500"/>
          </a:xfrm>
        </p:grpSpPr>
        <p:sp>
          <p:nvSpPr>
            <p:cNvPr id="286" name="Google Shape;286;gadd317ae2b_0_271"/>
            <p:cNvSpPr/>
            <p:nvPr/>
          </p:nvSpPr>
          <p:spPr>
            <a:xfrm>
              <a:off x="10299150" y="14940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gadd317ae2b_0_271"/>
            <p:cNvSpPr/>
            <p:nvPr/>
          </p:nvSpPr>
          <p:spPr>
            <a:xfrm>
              <a:off x="10299150" y="21036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gadd317ae2b_0_271"/>
            <p:cNvSpPr/>
            <p:nvPr/>
          </p:nvSpPr>
          <p:spPr>
            <a:xfrm>
              <a:off x="10299150" y="27132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gadd317ae2b_0_271"/>
            <p:cNvSpPr/>
            <p:nvPr/>
          </p:nvSpPr>
          <p:spPr>
            <a:xfrm>
              <a:off x="10832550" y="24084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gadd317ae2b_0_271"/>
            <p:cNvSpPr/>
            <p:nvPr/>
          </p:nvSpPr>
          <p:spPr>
            <a:xfrm>
              <a:off x="10832550" y="2941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gadd317ae2b_0_271"/>
            <p:cNvSpPr/>
            <p:nvPr/>
          </p:nvSpPr>
          <p:spPr>
            <a:xfrm>
              <a:off x="10832550" y="1798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gadd317ae2b_0_271"/>
            <p:cNvSpPr/>
            <p:nvPr/>
          </p:nvSpPr>
          <p:spPr>
            <a:xfrm>
              <a:off x="11361075" y="2718275"/>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gadd317ae2b_0_271"/>
            <p:cNvSpPr/>
            <p:nvPr/>
          </p:nvSpPr>
          <p:spPr>
            <a:xfrm>
              <a:off x="11361075" y="20253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gadd317ae2b_0_271"/>
            <p:cNvSpPr/>
            <p:nvPr/>
          </p:nvSpPr>
          <p:spPr>
            <a:xfrm>
              <a:off x="10299150" y="3322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95" name="Google Shape;295;gadd317ae2b_0_271"/>
            <p:cNvCxnSpPr>
              <a:stCxn id="286" idx="5"/>
              <a:endCxn id="291" idx="2"/>
            </p:cNvCxnSpPr>
            <p:nvPr/>
          </p:nvCxnSpPr>
          <p:spPr>
            <a:xfrm>
              <a:off x="10534475" y="1752371"/>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296" name="Google Shape;296;gadd317ae2b_0_271"/>
            <p:cNvCxnSpPr>
              <a:stCxn id="287" idx="6"/>
              <a:endCxn id="289" idx="1"/>
            </p:cNvCxnSpPr>
            <p:nvPr/>
          </p:nvCxnSpPr>
          <p:spPr>
            <a:xfrm>
              <a:off x="10574850" y="2254950"/>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297" name="Google Shape;297;gadd317ae2b_0_271"/>
            <p:cNvCxnSpPr>
              <a:stCxn id="288" idx="6"/>
              <a:endCxn id="290" idx="2"/>
            </p:cNvCxnSpPr>
            <p:nvPr/>
          </p:nvCxnSpPr>
          <p:spPr>
            <a:xfrm>
              <a:off x="10574850" y="2864550"/>
              <a:ext cx="257700" cy="228600"/>
            </a:xfrm>
            <a:prstGeom prst="straightConnector1">
              <a:avLst/>
            </a:prstGeom>
            <a:noFill/>
            <a:ln w="19050" cap="flat" cmpd="sng">
              <a:solidFill>
                <a:srgbClr val="001E33"/>
              </a:solidFill>
              <a:prstDash val="dash"/>
              <a:round/>
              <a:headEnd type="none" w="sm" len="sm"/>
              <a:tailEnd type="none" w="sm" len="sm"/>
            </a:ln>
          </p:spPr>
        </p:cxnSp>
        <p:cxnSp>
          <p:nvCxnSpPr>
            <p:cNvPr id="298" name="Google Shape;298;gadd317ae2b_0_271"/>
            <p:cNvCxnSpPr>
              <a:stCxn id="294" idx="7"/>
              <a:endCxn id="290" idx="3"/>
            </p:cNvCxnSpPr>
            <p:nvPr/>
          </p:nvCxnSpPr>
          <p:spPr>
            <a:xfrm rot="10800000" flipH="1">
              <a:off x="10534475" y="3200029"/>
              <a:ext cx="338400" cy="167100"/>
            </a:xfrm>
            <a:prstGeom prst="straightConnector1">
              <a:avLst/>
            </a:prstGeom>
            <a:noFill/>
            <a:ln w="19050" cap="flat" cmpd="sng">
              <a:solidFill>
                <a:srgbClr val="001E33"/>
              </a:solidFill>
              <a:prstDash val="dash"/>
              <a:round/>
              <a:headEnd type="none" w="sm" len="sm"/>
              <a:tailEnd type="none" w="sm" len="sm"/>
            </a:ln>
          </p:spPr>
        </p:cxnSp>
        <p:cxnSp>
          <p:nvCxnSpPr>
            <p:cNvPr id="299" name="Google Shape;299;gadd317ae2b_0_271"/>
            <p:cNvCxnSpPr>
              <a:stCxn id="288" idx="7"/>
              <a:endCxn id="289" idx="2"/>
            </p:cNvCxnSpPr>
            <p:nvPr/>
          </p:nvCxnSpPr>
          <p:spPr>
            <a:xfrm rot="10800000" flipH="1">
              <a:off x="10534475" y="2559829"/>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300" name="Google Shape;300;gadd317ae2b_0_271"/>
            <p:cNvCxnSpPr>
              <a:stCxn id="287" idx="7"/>
              <a:endCxn id="291" idx="3"/>
            </p:cNvCxnSpPr>
            <p:nvPr/>
          </p:nvCxnSpPr>
          <p:spPr>
            <a:xfrm rot="10800000" flipH="1">
              <a:off x="10534475" y="2057029"/>
              <a:ext cx="338400" cy="90900"/>
            </a:xfrm>
            <a:prstGeom prst="straightConnector1">
              <a:avLst/>
            </a:prstGeom>
            <a:noFill/>
            <a:ln w="19050" cap="flat" cmpd="sng">
              <a:solidFill>
                <a:srgbClr val="001E33"/>
              </a:solidFill>
              <a:prstDash val="dash"/>
              <a:round/>
              <a:headEnd type="none" w="sm" len="sm"/>
              <a:tailEnd type="none" w="sm" len="sm"/>
            </a:ln>
          </p:spPr>
        </p:cxnSp>
        <p:cxnSp>
          <p:nvCxnSpPr>
            <p:cNvPr id="301" name="Google Shape;301;gadd317ae2b_0_271"/>
            <p:cNvCxnSpPr>
              <a:stCxn id="289" idx="7"/>
              <a:endCxn id="293" idx="2"/>
            </p:cNvCxnSpPr>
            <p:nvPr/>
          </p:nvCxnSpPr>
          <p:spPr>
            <a:xfrm rot="10800000" flipH="1">
              <a:off x="11067875" y="2176729"/>
              <a:ext cx="293100" cy="276000"/>
            </a:xfrm>
            <a:prstGeom prst="straightConnector1">
              <a:avLst/>
            </a:prstGeom>
            <a:noFill/>
            <a:ln w="19050" cap="flat" cmpd="sng">
              <a:solidFill>
                <a:srgbClr val="001E33"/>
              </a:solidFill>
              <a:prstDash val="dash"/>
              <a:round/>
              <a:headEnd type="none" w="sm" len="sm"/>
              <a:tailEnd type="none" w="sm" len="sm"/>
            </a:ln>
          </p:spPr>
        </p:cxnSp>
        <p:cxnSp>
          <p:nvCxnSpPr>
            <p:cNvPr id="302" name="Google Shape;302;gadd317ae2b_0_271"/>
            <p:cNvCxnSpPr>
              <a:stCxn id="291" idx="5"/>
              <a:endCxn id="292" idx="1"/>
            </p:cNvCxnSpPr>
            <p:nvPr/>
          </p:nvCxnSpPr>
          <p:spPr>
            <a:xfrm>
              <a:off x="11067875" y="2057171"/>
              <a:ext cx="333600" cy="705300"/>
            </a:xfrm>
            <a:prstGeom prst="straightConnector1">
              <a:avLst/>
            </a:prstGeom>
            <a:noFill/>
            <a:ln w="19050" cap="flat" cmpd="sng">
              <a:solidFill>
                <a:srgbClr val="001E33"/>
              </a:solidFill>
              <a:prstDash val="dash"/>
              <a:round/>
              <a:headEnd type="none" w="sm" len="sm"/>
              <a:tailEnd type="none" w="sm" len="sm"/>
            </a:ln>
          </p:spPr>
        </p:cxnSp>
        <p:cxnSp>
          <p:nvCxnSpPr>
            <p:cNvPr id="303" name="Google Shape;303;gadd317ae2b_0_271"/>
            <p:cNvCxnSpPr>
              <a:stCxn id="290" idx="6"/>
              <a:endCxn id="292" idx="2"/>
            </p:cNvCxnSpPr>
            <p:nvPr/>
          </p:nvCxnSpPr>
          <p:spPr>
            <a:xfrm rot="10800000" flipH="1">
              <a:off x="11108250" y="2869650"/>
              <a:ext cx="252900" cy="223500"/>
            </a:xfrm>
            <a:prstGeom prst="straightConnector1">
              <a:avLst/>
            </a:prstGeom>
            <a:noFill/>
            <a:ln w="19050" cap="flat" cmpd="sng">
              <a:solidFill>
                <a:srgbClr val="001E33"/>
              </a:solidFill>
              <a:prstDash val="dash"/>
              <a:round/>
              <a:headEnd type="none" w="sm" len="sm"/>
              <a:tailEnd type="none" w="sm" len="sm"/>
            </a:ln>
          </p:spPr>
        </p:cxnSp>
        <p:cxnSp>
          <p:nvCxnSpPr>
            <p:cNvPr id="304" name="Google Shape;304;gadd317ae2b_0_271"/>
            <p:cNvCxnSpPr>
              <a:stCxn id="289" idx="6"/>
              <a:endCxn id="292" idx="1"/>
            </p:cNvCxnSpPr>
            <p:nvPr/>
          </p:nvCxnSpPr>
          <p:spPr>
            <a:xfrm>
              <a:off x="11108250" y="2559750"/>
              <a:ext cx="293100" cy="202800"/>
            </a:xfrm>
            <a:prstGeom prst="straightConnector1">
              <a:avLst/>
            </a:prstGeom>
            <a:noFill/>
            <a:ln w="19050" cap="flat" cmpd="sng">
              <a:solidFill>
                <a:srgbClr val="001E33"/>
              </a:solidFill>
              <a:prstDash val="dash"/>
              <a:round/>
              <a:headEnd type="none" w="sm" len="sm"/>
              <a:tailEnd type="none" w="sm" len="sm"/>
            </a:ln>
          </p:spPr>
        </p:cxnSp>
        <p:cxnSp>
          <p:nvCxnSpPr>
            <p:cNvPr id="305" name="Google Shape;305;gadd317ae2b_0_271"/>
            <p:cNvCxnSpPr>
              <a:stCxn id="290" idx="7"/>
              <a:endCxn id="293" idx="3"/>
            </p:cNvCxnSpPr>
            <p:nvPr/>
          </p:nvCxnSpPr>
          <p:spPr>
            <a:xfrm rot="10800000" flipH="1">
              <a:off x="11067875" y="2283529"/>
              <a:ext cx="333600" cy="702600"/>
            </a:xfrm>
            <a:prstGeom prst="straightConnector1">
              <a:avLst/>
            </a:prstGeom>
            <a:noFill/>
            <a:ln w="19050" cap="flat" cmpd="sng">
              <a:solidFill>
                <a:srgbClr val="001E33"/>
              </a:solidFill>
              <a:prstDash val="dash"/>
              <a:round/>
              <a:headEnd type="none" w="sm" len="sm"/>
              <a:tailEnd type="none" w="sm" len="sm"/>
            </a:ln>
          </p:spPr>
        </p:cxnSp>
      </p:grpSp>
      <p:sp>
        <p:nvSpPr>
          <p:cNvPr id="306" name="Google Shape;306;gadd317ae2b_0_271"/>
          <p:cNvSpPr/>
          <p:nvPr/>
        </p:nvSpPr>
        <p:spPr>
          <a:xfrm>
            <a:off x="2925087" y="4106275"/>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dirty="0" err="1">
                <a:solidFill>
                  <a:srgbClr val="001E33"/>
                </a:solidFill>
                <a:latin typeface="Arial"/>
                <a:ea typeface="Arial"/>
                <a:cs typeface="Arial"/>
                <a:sym typeface="Arial"/>
              </a:rPr>
              <a:t>Vecino</a:t>
            </a:r>
            <a:r>
              <a:rPr lang="en-US" sz="2200" b="1" i="0" u="none" strike="noStrike" cap="none" dirty="0">
                <a:solidFill>
                  <a:srgbClr val="001E33"/>
                </a:solidFill>
                <a:latin typeface="Arial"/>
                <a:ea typeface="Arial"/>
                <a:cs typeface="Arial"/>
                <a:sym typeface="Arial"/>
              </a:rPr>
              <a:t> </a:t>
            </a:r>
            <a:r>
              <a:rPr lang="en-US" sz="2200" b="1" dirty="0">
                <a:solidFill>
                  <a:srgbClr val="001E33"/>
                </a:solidFill>
              </a:rPr>
              <a:t>mas </a:t>
            </a:r>
            <a:r>
              <a:rPr lang="en-US" sz="2200" b="1" dirty="0" err="1">
                <a:solidFill>
                  <a:srgbClr val="001E33"/>
                </a:solidFill>
              </a:rPr>
              <a:t>cercano</a:t>
            </a:r>
            <a:endParaRPr lang="en-US" sz="2200" b="1" i="0" u="none" strike="noStrike" cap="none" dirty="0">
              <a:solidFill>
                <a:srgbClr val="001E33"/>
              </a:solidFill>
              <a:latin typeface="Arial"/>
              <a:ea typeface="Arial"/>
              <a:cs typeface="Arial"/>
              <a:sym typeface="Arial"/>
            </a:endParaRPr>
          </a:p>
        </p:txBody>
      </p:sp>
      <p:sp>
        <p:nvSpPr>
          <p:cNvPr id="307" name="Google Shape;307;gadd317ae2b_0_271"/>
          <p:cNvSpPr/>
          <p:nvPr/>
        </p:nvSpPr>
        <p:spPr>
          <a:xfrm>
            <a:off x="5820687" y="4258675"/>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a:solidFill>
                  <a:srgbClr val="001E33"/>
                </a:solidFill>
              </a:rPr>
              <a:t>Modelo de </a:t>
            </a:r>
            <a:br>
              <a:rPr lang="en-US" sz="2200" b="1">
                <a:solidFill>
                  <a:srgbClr val="001E33"/>
                </a:solidFill>
              </a:rPr>
            </a:br>
            <a:r>
              <a:rPr lang="en-US" sz="2200" b="1">
                <a:solidFill>
                  <a:srgbClr val="001E33"/>
                </a:solidFill>
              </a:rPr>
              <a:t>Clasificación</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cxnSp>
        <p:nvCxnSpPr>
          <p:cNvPr id="308" name="Google Shape;308;gadd317ae2b_0_271"/>
          <p:cNvCxnSpPr/>
          <p:nvPr/>
        </p:nvCxnSpPr>
        <p:spPr>
          <a:xfrm>
            <a:off x="2654800" y="3164688"/>
            <a:ext cx="1027800" cy="21900"/>
          </a:xfrm>
          <a:prstGeom prst="straightConnector1">
            <a:avLst/>
          </a:prstGeom>
          <a:noFill/>
          <a:ln w="38100" cap="flat" cmpd="sng">
            <a:solidFill>
              <a:schemeClr val="accent5"/>
            </a:solidFill>
            <a:prstDash val="solid"/>
            <a:round/>
            <a:headEnd type="none" w="sm" len="sm"/>
            <a:tailEnd type="triangle" w="med" len="med"/>
          </a:ln>
        </p:spPr>
      </p:cxnSp>
      <p:cxnSp>
        <p:nvCxnSpPr>
          <p:cNvPr id="309" name="Google Shape;309;gadd317ae2b_0_271"/>
          <p:cNvCxnSpPr/>
          <p:nvPr/>
        </p:nvCxnSpPr>
        <p:spPr>
          <a:xfrm rot="10800000" flipH="1">
            <a:off x="6017350" y="3229238"/>
            <a:ext cx="834900" cy="9300"/>
          </a:xfrm>
          <a:prstGeom prst="straightConnector1">
            <a:avLst/>
          </a:prstGeom>
          <a:noFill/>
          <a:ln w="38100" cap="flat" cmpd="sng">
            <a:solidFill>
              <a:schemeClr val="accent5"/>
            </a:solidFill>
            <a:prstDash val="solid"/>
            <a:round/>
            <a:headEnd type="none" w="sm" len="sm"/>
            <a:tailEnd type="triangle" w="med" len="med"/>
          </a:ln>
        </p:spPr>
      </p:cxnSp>
      <p:cxnSp>
        <p:nvCxnSpPr>
          <p:cNvPr id="310" name="Google Shape;310;gadd317ae2b_0_271"/>
          <p:cNvCxnSpPr/>
          <p:nvPr/>
        </p:nvCxnSpPr>
        <p:spPr>
          <a:xfrm rot="10800000" flipH="1">
            <a:off x="8493075" y="3229250"/>
            <a:ext cx="834900" cy="9300"/>
          </a:xfrm>
          <a:prstGeom prst="straightConnector1">
            <a:avLst/>
          </a:prstGeom>
          <a:noFill/>
          <a:ln w="38100" cap="flat" cmpd="sng">
            <a:solidFill>
              <a:schemeClr val="accent5"/>
            </a:solidFill>
            <a:prstDash val="solid"/>
            <a:round/>
            <a:headEnd type="none" w="sm" len="sm"/>
            <a:tailEnd type="triangle" w="med" len="med"/>
          </a:ln>
        </p:spPr>
      </p:cxnSp>
      <p:pic>
        <p:nvPicPr>
          <p:cNvPr id="311" name="Google Shape;311;gadd317ae2b_0_271"/>
          <p:cNvPicPr preferRelativeResize="0"/>
          <p:nvPr/>
        </p:nvPicPr>
        <p:blipFill rotWithShape="1">
          <a:blip r:embed="rId4">
            <a:alphaModFix/>
          </a:blip>
          <a:srcRect/>
          <a:stretch/>
        </p:blipFill>
        <p:spPr>
          <a:xfrm>
            <a:off x="553100" y="2455703"/>
            <a:ext cx="2114699" cy="1407598"/>
          </a:xfrm>
          <a:prstGeom prst="rect">
            <a:avLst/>
          </a:prstGeom>
          <a:noFill/>
          <a:ln w="38100" cap="flat" cmpd="sng">
            <a:solidFill>
              <a:srgbClr val="001E33"/>
            </a:solidFill>
            <a:prstDash val="solid"/>
            <a:round/>
            <a:headEnd type="none" w="sm" len="sm"/>
            <a:tailEnd type="none" w="sm" len="sm"/>
          </a:ln>
        </p:spPr>
      </p:pic>
      <p:sp>
        <p:nvSpPr>
          <p:cNvPr id="312" name="Google Shape;312;gadd317ae2b_0_271"/>
          <p:cNvSpPr/>
          <p:nvPr/>
        </p:nvSpPr>
        <p:spPr>
          <a:xfrm>
            <a:off x="9297200" y="2262500"/>
            <a:ext cx="2480700" cy="1702200"/>
          </a:xfrm>
          <a:prstGeom prst="wedgeEllipseCallout">
            <a:avLst>
              <a:gd name="adj1" fmla="val -20833"/>
              <a:gd name="adj2" fmla="val 62500"/>
            </a:avLst>
          </a:prstGeom>
          <a:solidFill>
            <a:srgbClr val="001E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100"/>
              <a:buFont typeface="Arial"/>
              <a:buNone/>
            </a:pPr>
            <a:r>
              <a:rPr lang="en-US" sz="2100" b="1" i="0" u="none" strike="noStrike" cap="none">
                <a:solidFill>
                  <a:srgbClr val="00AADB"/>
                </a:solidFill>
                <a:latin typeface="Arial"/>
                <a:ea typeface="Arial"/>
                <a:cs typeface="Arial"/>
                <a:sym typeface="Arial"/>
              </a:rPr>
              <a:t>Está enfermo</a:t>
            </a:r>
            <a:endParaRPr sz="2100" b="1" i="0" u="none" strike="noStrike" cap="none">
              <a:solidFill>
                <a:srgbClr val="00AADB"/>
              </a:solidFill>
              <a:latin typeface="Arial"/>
              <a:ea typeface="Arial"/>
              <a:cs typeface="Arial"/>
              <a:sym typeface="Arial"/>
            </a:endParaRPr>
          </a:p>
        </p:txBody>
      </p:sp>
      <p:sp>
        <p:nvSpPr>
          <p:cNvPr id="313" name="Google Shape;313;gadd317ae2b_0_271"/>
          <p:cNvSpPr/>
          <p:nvPr/>
        </p:nvSpPr>
        <p:spPr>
          <a:xfrm>
            <a:off x="8411487" y="4258675"/>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Salida</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Google Shape;321;p3"/>
          <p:cNvPicPr preferRelativeResize="0"/>
          <p:nvPr/>
        </p:nvPicPr>
        <p:blipFill rotWithShape="1">
          <a:blip r:embed="rId3">
            <a:alphaModFix/>
          </a:blip>
          <a:srcRect/>
          <a:stretch/>
        </p:blipFill>
        <p:spPr>
          <a:xfrm>
            <a:off x="-2880" y="0"/>
            <a:ext cx="12196080" cy="6855840"/>
          </a:xfrm>
          <a:prstGeom prst="rect">
            <a:avLst/>
          </a:prstGeom>
          <a:noFill/>
          <a:ln>
            <a:noFill/>
          </a:ln>
        </p:spPr>
      </p:pic>
      <p:sp>
        <p:nvSpPr>
          <p:cNvPr id="322" name="Google Shape;322;p3"/>
          <p:cNvSpPr/>
          <p:nvPr/>
        </p:nvSpPr>
        <p:spPr>
          <a:xfrm>
            <a:off x="265325" y="376925"/>
            <a:ext cx="55914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Diseño del algoritmo de compresión</a:t>
            </a:r>
            <a:endParaRPr sz="2200" b="0" i="0" u="none" strike="noStrike" cap="none">
              <a:solidFill>
                <a:srgbClr val="000000"/>
              </a:solidFill>
              <a:latin typeface="Arial"/>
              <a:ea typeface="Arial"/>
              <a:cs typeface="Arial"/>
              <a:sym typeface="Arial"/>
            </a:endParaRPr>
          </a:p>
        </p:txBody>
      </p:sp>
      <p:pic>
        <p:nvPicPr>
          <p:cNvPr id="1026" name="Picture 2" descr="3 grupos de enfermedades que atacan al ganado en verano | CONtexto ganadero  | Noticias principales sobre ganadería y agricultura en Colombia">
            <a:extLst>
              <a:ext uri="{FF2B5EF4-FFF2-40B4-BE49-F238E27FC236}">
                <a16:creationId xmlns:a16="http://schemas.microsoft.com/office/drawing/2014/main" id="{CE48FBD1-1FEC-4AAE-852B-43CE3E50BE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5760" y="1613705"/>
            <a:ext cx="4072594" cy="2773167"/>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n 19">
            <a:extLst>
              <a:ext uri="{FF2B5EF4-FFF2-40B4-BE49-F238E27FC236}">
                <a16:creationId xmlns:a16="http://schemas.microsoft.com/office/drawing/2014/main" id="{7532C812-8DC7-4869-952E-C2273D0091BC}"/>
              </a:ext>
            </a:extLst>
          </p:cNvPr>
          <p:cNvPicPr>
            <a:picLocks noChangeAspect="1"/>
          </p:cNvPicPr>
          <p:nvPr/>
        </p:nvPicPr>
        <p:blipFill>
          <a:blip r:embed="rId5"/>
          <a:stretch>
            <a:fillRect/>
          </a:stretch>
        </p:blipFill>
        <p:spPr>
          <a:xfrm>
            <a:off x="1480555" y="1447740"/>
            <a:ext cx="4072594" cy="3105099"/>
          </a:xfrm>
          <a:prstGeom prst="rect">
            <a:avLst/>
          </a:prstGeom>
        </p:spPr>
      </p:pic>
      <p:sp>
        <p:nvSpPr>
          <p:cNvPr id="22" name="Google Shape;323;p3">
            <a:extLst>
              <a:ext uri="{FF2B5EF4-FFF2-40B4-BE49-F238E27FC236}">
                <a16:creationId xmlns:a16="http://schemas.microsoft.com/office/drawing/2014/main" id="{822D723D-F2F4-4D10-85C7-ED071272D6B4}"/>
              </a:ext>
            </a:extLst>
          </p:cNvPr>
          <p:cNvSpPr/>
          <p:nvPr/>
        </p:nvSpPr>
        <p:spPr>
          <a:xfrm>
            <a:off x="363102" y="1022624"/>
            <a:ext cx="6307500" cy="475600"/>
          </a:xfrm>
          <a:prstGeom prst="rect">
            <a:avLst/>
          </a:prstGeom>
          <a:noFill/>
          <a:ln>
            <a:noFill/>
          </a:ln>
        </p:spPr>
        <p:txBody>
          <a:bodyPr spcFirstLastPara="1" wrap="square" lIns="90000" tIns="45000" rIns="90000" bIns="45000" anchor="t" anchorCtr="0">
            <a:spAutoFit/>
          </a:bodyPr>
          <a:lstStyle/>
          <a:p>
            <a:pPr algn="just">
              <a:spcAft>
                <a:spcPts val="600"/>
              </a:spcAft>
            </a:pPr>
            <a:r>
              <a:rPr lang="es-CO" sz="2000" b="1" dirty="0">
                <a:effectLst/>
                <a:latin typeface="Times New Roman" panose="02020603050405020304" pitchFamily="18" charset="0"/>
                <a:ea typeface="Times New Roman" panose="02020603050405020304" pitchFamily="18" charset="0"/>
              </a:rPr>
              <a:t>Vecino mas cercano</a:t>
            </a:r>
          </a:p>
        </p:txBody>
      </p:sp>
      <p:sp>
        <p:nvSpPr>
          <p:cNvPr id="23" name="Google Shape;323;p3">
            <a:extLst>
              <a:ext uri="{FF2B5EF4-FFF2-40B4-BE49-F238E27FC236}">
                <a16:creationId xmlns:a16="http://schemas.microsoft.com/office/drawing/2014/main" id="{3FF98B48-4CF5-48B2-A3E8-09611C363D9D}"/>
              </a:ext>
            </a:extLst>
          </p:cNvPr>
          <p:cNvSpPr/>
          <p:nvPr/>
        </p:nvSpPr>
        <p:spPr>
          <a:xfrm>
            <a:off x="363102" y="4585678"/>
            <a:ext cx="6307500" cy="1352763"/>
          </a:xfrm>
          <a:prstGeom prst="rect">
            <a:avLst/>
          </a:prstGeom>
          <a:noFill/>
          <a:ln>
            <a:noFill/>
          </a:ln>
        </p:spPr>
        <p:txBody>
          <a:bodyPr spcFirstLastPara="1" wrap="square" lIns="90000" tIns="45000" rIns="90000" bIns="45000" anchor="t" anchorCtr="0">
            <a:spAutoFit/>
          </a:bodyPr>
          <a:lstStyle/>
          <a:p>
            <a:pPr algn="just">
              <a:spcAft>
                <a:spcPts val="600"/>
              </a:spcAft>
            </a:pPr>
            <a:r>
              <a:rPr lang="es-CO" sz="1200" kern="100" dirty="0">
                <a:solidFill>
                  <a:srgbClr val="000000"/>
                </a:solidFill>
                <a:effectLst/>
                <a:latin typeface="Times New Roman" panose="02020603050405020304" pitchFamily="18" charset="0"/>
                <a:ea typeface="Times New Roman" panose="02020603050405020304" pitchFamily="18" charset="0"/>
              </a:rPr>
              <a:t>La formula de uso acerca del vecino más cercano, parte de especificar una cantidad numérica de vecinos próximos, teniendo en cuenta que no signifique que por mayor cantidad de vecinos cercanos la calidad del modelo sea mas certera.</a:t>
            </a:r>
            <a:endParaRPr lang="es-CO" sz="1200" dirty="0">
              <a:effectLst/>
              <a:latin typeface="Times New Roman" panose="02020603050405020304" pitchFamily="18" charset="0"/>
              <a:ea typeface="Times New Roman" panose="02020603050405020304" pitchFamily="18" charset="0"/>
            </a:endParaRPr>
          </a:p>
          <a:p>
            <a:pPr algn="just">
              <a:spcAft>
                <a:spcPts val="600"/>
              </a:spcAft>
            </a:pPr>
            <a:r>
              <a:rPr lang="es-CO" sz="1200" kern="100" dirty="0">
                <a:solidFill>
                  <a:srgbClr val="000000"/>
                </a:solidFill>
                <a:effectLst/>
                <a:latin typeface="Times New Roman" panose="02020603050405020304" pitchFamily="18" charset="0"/>
                <a:ea typeface="Times New Roman" panose="02020603050405020304" pitchFamily="18" charset="0"/>
              </a:rPr>
              <a:t>Al nosotros especificar un destino variable, podemos especificar que el rango seleccionado por el procedimiento sea escogido por el mejor de la cantidad de vecinos posibles en el rango que se le asigna.</a:t>
            </a:r>
            <a:endParaRPr lang="es-CO" sz="12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pic>
        <p:nvPicPr>
          <p:cNvPr id="342" name="Google Shape;342;gadd317ae2b_0_11"/>
          <p:cNvPicPr preferRelativeResize="0"/>
          <p:nvPr/>
        </p:nvPicPr>
        <p:blipFill rotWithShape="1">
          <a:blip r:embed="rId3">
            <a:alphaModFix/>
          </a:blip>
          <a:srcRect/>
          <a:stretch/>
        </p:blipFill>
        <p:spPr>
          <a:xfrm>
            <a:off x="0" y="2159"/>
            <a:ext cx="12196077" cy="6855841"/>
          </a:xfrm>
          <a:prstGeom prst="rect">
            <a:avLst/>
          </a:prstGeom>
          <a:noFill/>
          <a:ln>
            <a:noFill/>
          </a:ln>
        </p:spPr>
      </p:pic>
      <p:sp>
        <p:nvSpPr>
          <p:cNvPr id="343" name="Google Shape;343;gadd317ae2b_0_11"/>
          <p:cNvSpPr/>
          <p:nvPr/>
        </p:nvSpPr>
        <p:spPr>
          <a:xfrm>
            <a:off x="265329" y="376925"/>
            <a:ext cx="50565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Diseño del algoritmo de compresión</a:t>
            </a:r>
            <a:endParaRPr sz="2200" b="0" i="0" u="none" strike="noStrike" cap="none">
              <a:solidFill>
                <a:srgbClr val="000000"/>
              </a:solidFill>
              <a:latin typeface="Arial"/>
              <a:ea typeface="Arial"/>
              <a:cs typeface="Arial"/>
              <a:sym typeface="Arial"/>
            </a:endParaRPr>
          </a:p>
        </p:txBody>
      </p:sp>
      <p:pic>
        <p:nvPicPr>
          <p:cNvPr id="2054" name="Picture 6" descr="k vecinos más próximos - Wikipedia, la enciclopedia libre">
            <a:extLst>
              <a:ext uri="{FF2B5EF4-FFF2-40B4-BE49-F238E27FC236}">
                <a16:creationId xmlns:a16="http://schemas.microsoft.com/office/drawing/2014/main" id="{F41817DD-BEF2-4553-AA6E-E419C6AE13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2691" y="1565327"/>
            <a:ext cx="2932775" cy="265282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El estado del ganado monitoreado por WhatsApp. - Zona Campo">
            <a:extLst>
              <a:ext uri="{FF2B5EF4-FFF2-40B4-BE49-F238E27FC236}">
                <a16:creationId xmlns:a16="http://schemas.microsoft.com/office/drawing/2014/main" id="{E2233E40-317E-455B-8685-2202E984AD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5678" y="1738352"/>
            <a:ext cx="4278759" cy="3099454"/>
          </a:xfrm>
          <a:prstGeom prst="rect">
            <a:avLst/>
          </a:prstGeom>
          <a:noFill/>
          <a:extLst>
            <a:ext uri="{909E8E84-426E-40DD-AFC4-6F175D3DCCD1}">
              <a14:hiddenFill xmlns:a14="http://schemas.microsoft.com/office/drawing/2010/main">
                <a:solidFill>
                  <a:srgbClr val="FFFFFF"/>
                </a:solidFill>
              </a14:hiddenFill>
            </a:ext>
          </a:extLst>
        </p:spPr>
      </p:pic>
      <p:sp>
        <p:nvSpPr>
          <p:cNvPr id="25" name="Google Shape;323;p3">
            <a:extLst>
              <a:ext uri="{FF2B5EF4-FFF2-40B4-BE49-F238E27FC236}">
                <a16:creationId xmlns:a16="http://schemas.microsoft.com/office/drawing/2014/main" id="{35C4DA85-21C6-434E-913C-74E3AC8CB9DC}"/>
              </a:ext>
            </a:extLst>
          </p:cNvPr>
          <p:cNvSpPr/>
          <p:nvPr/>
        </p:nvSpPr>
        <p:spPr>
          <a:xfrm>
            <a:off x="327473" y="1102710"/>
            <a:ext cx="6307500" cy="475600"/>
          </a:xfrm>
          <a:prstGeom prst="rect">
            <a:avLst/>
          </a:prstGeom>
          <a:noFill/>
          <a:ln>
            <a:noFill/>
          </a:ln>
        </p:spPr>
        <p:txBody>
          <a:bodyPr spcFirstLastPara="1" wrap="square" lIns="90000" tIns="45000" rIns="90000" bIns="45000" anchor="t" anchorCtr="0">
            <a:spAutoFit/>
          </a:bodyPr>
          <a:lstStyle/>
          <a:p>
            <a:pPr algn="just">
              <a:spcAft>
                <a:spcPts val="600"/>
              </a:spcAft>
            </a:pPr>
            <a:r>
              <a:rPr lang="es-CO" sz="2000" b="1" dirty="0">
                <a:effectLst/>
                <a:latin typeface="Times New Roman" panose="02020603050405020304" pitchFamily="18" charset="0"/>
                <a:ea typeface="Times New Roman" panose="02020603050405020304" pitchFamily="18" charset="0"/>
              </a:rPr>
              <a:t>Vecino mas cercano</a:t>
            </a:r>
          </a:p>
        </p:txBody>
      </p:sp>
      <p:sp>
        <p:nvSpPr>
          <p:cNvPr id="26" name="Google Shape;323;p3">
            <a:extLst>
              <a:ext uri="{FF2B5EF4-FFF2-40B4-BE49-F238E27FC236}">
                <a16:creationId xmlns:a16="http://schemas.microsoft.com/office/drawing/2014/main" id="{4EA1513D-50C0-4810-ACE2-3D131919B736}"/>
              </a:ext>
            </a:extLst>
          </p:cNvPr>
          <p:cNvSpPr/>
          <p:nvPr/>
        </p:nvSpPr>
        <p:spPr>
          <a:xfrm>
            <a:off x="265329" y="4357651"/>
            <a:ext cx="6307500" cy="1614373"/>
          </a:xfrm>
          <a:prstGeom prst="rect">
            <a:avLst/>
          </a:prstGeom>
          <a:noFill/>
          <a:ln>
            <a:noFill/>
          </a:ln>
        </p:spPr>
        <p:txBody>
          <a:bodyPr spcFirstLastPara="1" wrap="square" lIns="90000" tIns="45000" rIns="90000" bIns="45000" anchor="t" anchorCtr="0">
            <a:spAutoFit/>
          </a:bodyPr>
          <a:lstStyle/>
          <a:p>
            <a:pPr algn="just">
              <a:spcAft>
                <a:spcPts val="600"/>
              </a:spcAft>
            </a:pPr>
            <a:r>
              <a:rPr lang="es-CO" sz="1200" kern="100" dirty="0">
                <a:solidFill>
                  <a:srgbClr val="000000"/>
                </a:solidFill>
                <a:effectLst/>
                <a:latin typeface="Times New Roman" panose="02020603050405020304" pitchFamily="18" charset="0"/>
                <a:ea typeface="Times New Roman" panose="02020603050405020304" pitchFamily="18" charset="0"/>
              </a:rPr>
              <a:t>Al asignar esta característica como específica, esta realizara por cada valor de K en un rango solicitado y seleccionara a K y su conjunto de funciones cercanas con una menor tasa de error al momento del escalado.</a:t>
            </a:r>
            <a:endParaRPr lang="es-CO" sz="1200" dirty="0">
              <a:effectLst/>
              <a:latin typeface="Times New Roman" panose="02020603050405020304" pitchFamily="18" charset="0"/>
              <a:ea typeface="Times New Roman" panose="02020603050405020304" pitchFamily="18" charset="0"/>
            </a:endParaRPr>
          </a:p>
          <a:p>
            <a:pPr algn="just">
              <a:spcAft>
                <a:spcPts val="600"/>
              </a:spcAft>
            </a:pPr>
            <a:r>
              <a:rPr lang="es-CO" sz="1200" kern="100" dirty="0">
                <a:solidFill>
                  <a:srgbClr val="000000"/>
                </a:solidFill>
                <a:effectLst/>
                <a:latin typeface="Times New Roman" panose="02020603050405020304" pitchFamily="18" charset="0"/>
                <a:ea typeface="Times New Roman" panose="02020603050405020304" pitchFamily="18" charset="0"/>
              </a:rPr>
              <a:t>Al no usar la característica anteriormente mencionada, se validará de mejor manera partiendo de un pliegue entre posibles mejores vecinos y de estos saldrá la comparación del escalado.</a:t>
            </a:r>
            <a:endParaRPr lang="es-CO" sz="1200" dirty="0">
              <a:effectLst/>
              <a:latin typeface="Times New Roman" panose="02020603050405020304" pitchFamily="18" charset="0"/>
              <a:ea typeface="Times New Roman" panose="02020603050405020304" pitchFamily="18" charset="0"/>
            </a:endParaRPr>
          </a:p>
          <a:p>
            <a:pPr algn="just">
              <a:spcAft>
                <a:spcPts val="600"/>
              </a:spcAft>
            </a:pPr>
            <a:r>
              <a:rPr lang="es-CO" sz="1200" kern="100" dirty="0">
                <a:solidFill>
                  <a:srgbClr val="000000"/>
                </a:solidFill>
                <a:effectLst/>
                <a:latin typeface="Times New Roman" panose="02020603050405020304" pitchFamily="18" charset="0"/>
                <a:ea typeface="Times New Roman" panose="02020603050405020304" pitchFamily="18" charset="0"/>
              </a:rPr>
              <a:t>Esto usa como base el Cálculo de distancias, las cuales son las métricas que se usa para calcular la distancia empleada entre ambos casos de que un valor sea similar a otro.</a:t>
            </a:r>
            <a:endParaRPr lang="es-CO" sz="12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pic>
        <p:nvPicPr>
          <p:cNvPr id="362" name="Google Shape;362;p5"/>
          <p:cNvPicPr preferRelativeResize="0"/>
          <p:nvPr/>
        </p:nvPicPr>
        <p:blipFill rotWithShape="1">
          <a:blip r:embed="rId3">
            <a:alphaModFix/>
          </a:blip>
          <a:srcRect/>
          <a:stretch/>
        </p:blipFill>
        <p:spPr>
          <a:xfrm>
            <a:off x="-2880" y="0"/>
            <a:ext cx="12196080" cy="6855840"/>
          </a:xfrm>
          <a:prstGeom prst="rect">
            <a:avLst/>
          </a:prstGeom>
          <a:noFill/>
          <a:ln>
            <a:noFill/>
          </a:ln>
        </p:spPr>
      </p:pic>
      <p:sp>
        <p:nvSpPr>
          <p:cNvPr id="363" name="Google Shape;363;p5"/>
          <p:cNvSpPr/>
          <p:nvPr/>
        </p:nvSpPr>
        <p:spPr>
          <a:xfrm>
            <a:off x="265329" y="376925"/>
            <a:ext cx="58833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err="1">
                <a:solidFill>
                  <a:srgbClr val="FFFFFF"/>
                </a:solidFill>
                <a:latin typeface="Arial"/>
                <a:ea typeface="Arial"/>
                <a:cs typeface="Arial"/>
                <a:sym typeface="Arial"/>
              </a:rPr>
              <a:t>Complejidad</a:t>
            </a:r>
            <a:r>
              <a:rPr lang="en-US" sz="2200" b="1" i="0" u="none" strike="noStrike" cap="none" dirty="0">
                <a:solidFill>
                  <a:srgbClr val="FFFFFF"/>
                </a:solidFill>
                <a:latin typeface="Arial"/>
                <a:ea typeface="Arial"/>
                <a:cs typeface="Arial"/>
                <a:sym typeface="Arial"/>
              </a:rPr>
              <a:t> del </a:t>
            </a:r>
            <a:r>
              <a:rPr lang="en-US" sz="2200" b="1" i="0" u="none" strike="noStrike" cap="none" dirty="0" err="1">
                <a:solidFill>
                  <a:srgbClr val="FFFFFF"/>
                </a:solidFill>
                <a:latin typeface="Arial"/>
                <a:ea typeface="Arial"/>
                <a:cs typeface="Arial"/>
                <a:sym typeface="Arial"/>
              </a:rPr>
              <a:t>algoritmo</a:t>
            </a:r>
            <a:r>
              <a:rPr lang="en-US" sz="2200" b="1" i="0" u="none" strike="noStrike" cap="none" dirty="0">
                <a:solidFill>
                  <a:srgbClr val="FFFFFF"/>
                </a:solidFill>
                <a:latin typeface="Arial"/>
                <a:ea typeface="Arial"/>
                <a:cs typeface="Arial"/>
                <a:sym typeface="Arial"/>
              </a:rPr>
              <a:t> de </a:t>
            </a:r>
            <a:r>
              <a:rPr lang="en-US" sz="2200" b="1" i="0" u="none" strike="noStrike" cap="none" dirty="0" err="1">
                <a:solidFill>
                  <a:srgbClr val="FFFFFF"/>
                </a:solidFill>
                <a:latin typeface="Arial"/>
                <a:ea typeface="Arial"/>
                <a:cs typeface="Arial"/>
                <a:sym typeface="Arial"/>
              </a:rPr>
              <a:t>compresión</a:t>
            </a:r>
            <a:endParaRPr sz="2200" b="0" i="0" u="none" strike="noStrike" cap="none" dirty="0">
              <a:solidFill>
                <a:srgbClr val="000000"/>
              </a:solidFill>
              <a:latin typeface="Arial"/>
              <a:ea typeface="Arial"/>
              <a:cs typeface="Arial"/>
              <a:sym typeface="Arial"/>
            </a:endParaRPr>
          </a:p>
        </p:txBody>
      </p:sp>
      <p:sp>
        <p:nvSpPr>
          <p:cNvPr id="364" name="Google Shape;364;p5"/>
          <p:cNvSpPr/>
          <p:nvPr/>
        </p:nvSpPr>
        <p:spPr>
          <a:xfrm>
            <a:off x="584640" y="4325520"/>
            <a:ext cx="5027400" cy="9420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1E33"/>
                </a:solidFill>
                <a:latin typeface="Arial"/>
                <a:ea typeface="Arial"/>
                <a:cs typeface="Arial"/>
                <a:sym typeface="Arial"/>
              </a:rPr>
              <a:t>La complejidad del tiempo y la memoria del algoritmo (En este semestre, uno podría ser LZS, LZ77, LZ78, Huffman... por favor, elija). Por favor, explique qué significan N y M en este problema. POR FAVOR HÁGALO!</a:t>
            </a:r>
            <a:endParaRPr sz="1400" b="0" i="0" u="none" strike="noStrike" cap="none">
              <a:solidFill>
                <a:srgbClr val="000000"/>
              </a:solidFill>
              <a:latin typeface="Arial"/>
              <a:ea typeface="Arial"/>
              <a:cs typeface="Arial"/>
              <a:sym typeface="Arial"/>
            </a:endParaRPr>
          </a:p>
        </p:txBody>
      </p:sp>
      <p:graphicFrame>
        <p:nvGraphicFramePr>
          <p:cNvPr id="373" name="Google Shape;373;p5"/>
          <p:cNvGraphicFramePr/>
          <p:nvPr/>
        </p:nvGraphicFramePr>
        <p:xfrm>
          <a:off x="547920" y="1956240"/>
          <a:ext cx="5075650" cy="2354410"/>
        </p:xfrm>
        <a:graphic>
          <a:graphicData uri="http://schemas.openxmlformats.org/drawingml/2006/table">
            <a:tbl>
              <a:tblPr>
                <a:noFill/>
                <a:tableStyleId>{AC289BA7-0477-4DA3-BF64-564EF7BB6FF7}</a:tableStyleId>
              </a:tblPr>
              <a:tblGrid>
                <a:gridCol w="1837575">
                  <a:extLst>
                    <a:ext uri="{9D8B030D-6E8A-4147-A177-3AD203B41FA5}">
                      <a16:colId xmlns:a16="http://schemas.microsoft.com/office/drawing/2014/main" val="20000"/>
                    </a:ext>
                  </a:extLst>
                </a:gridCol>
                <a:gridCol w="1545725">
                  <a:extLst>
                    <a:ext uri="{9D8B030D-6E8A-4147-A177-3AD203B41FA5}">
                      <a16:colId xmlns:a16="http://schemas.microsoft.com/office/drawing/2014/main" val="20001"/>
                    </a:ext>
                  </a:extLst>
                </a:gridCol>
                <a:gridCol w="1692350">
                  <a:extLst>
                    <a:ext uri="{9D8B030D-6E8A-4147-A177-3AD203B41FA5}">
                      <a16:colId xmlns:a16="http://schemas.microsoft.com/office/drawing/2014/main" val="20002"/>
                    </a:ext>
                  </a:extLst>
                </a:gridCol>
              </a:tblGrid>
              <a:tr h="71965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a:solidFill>
                            <a:schemeClr val="accent2"/>
                          </a:solidFill>
                          <a:latin typeface="Arial"/>
                          <a:ea typeface="Arial"/>
                          <a:cs typeface="Arial"/>
                          <a:sym typeface="Arial"/>
                        </a:rPr>
                        <a:t>La complejidad del tiempo</a:t>
                      </a:r>
                      <a:endParaRPr sz="1800" b="0" u="none" strike="noStrike" cap="none">
                        <a:solidFill>
                          <a:schemeClr val="accent2"/>
                        </a:solidFill>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a:solidFill>
                            <a:schemeClr val="accent4"/>
                          </a:solidFill>
                          <a:latin typeface="Arial"/>
                          <a:ea typeface="Arial"/>
                          <a:cs typeface="Arial"/>
                          <a:sym typeface="Arial"/>
                        </a:rPr>
                        <a:t>Complejidad de la memoria</a:t>
                      </a:r>
                      <a:endParaRPr sz="1800" b="0" u="none" strike="noStrike" cap="none">
                        <a:solidFill>
                          <a:schemeClr val="accent4"/>
                        </a:solidFill>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extLst>
                  <a:ext uri="{0D108BD9-81ED-4DB2-BD59-A6C34878D82A}">
                    <a16:rowId xmlns:a16="http://schemas.microsoft.com/office/drawing/2014/main" val="10000"/>
                  </a:ext>
                </a:extLst>
              </a:tr>
              <a:tr h="719650">
                <a:tc>
                  <a:txBody>
                    <a:bodyPr/>
                    <a:lstStyle/>
                    <a:p>
                      <a:pPr marL="0" marR="0" lvl="0" indent="0" algn="l" rtl="0">
                        <a:lnSpc>
                          <a:spcPct val="100000"/>
                        </a:lnSpc>
                        <a:spcBef>
                          <a:spcPts val="0"/>
                        </a:spcBef>
                        <a:spcAft>
                          <a:spcPts val="0"/>
                        </a:spcAft>
                        <a:buClr>
                          <a:srgbClr val="000000"/>
                        </a:buClr>
                        <a:buSzPts val="1800"/>
                        <a:buFont typeface="Arial"/>
                        <a:buNone/>
                      </a:pPr>
                      <a:r>
                        <a:rPr lang="en-US" sz="1800">
                          <a:solidFill>
                            <a:srgbClr val="FFFFFF"/>
                          </a:solidFill>
                        </a:rPr>
                        <a:t>Algoritmo de compresión</a:t>
                      </a:r>
                      <a:endParaRPr sz="18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solidFill>
                            <a:srgbClr val="FFFFFF"/>
                          </a:solidFill>
                          <a:latin typeface="Arial"/>
                          <a:ea typeface="Arial"/>
                          <a:cs typeface="Arial"/>
                          <a:sym typeface="Arial"/>
                        </a:rPr>
                        <a:t>O(N2*M*2</a:t>
                      </a:r>
                      <a:r>
                        <a:rPr lang="en-US" sz="1800" b="0" u="none" strike="noStrike" cap="none" baseline="30000">
                          <a:solidFill>
                            <a:srgbClr val="FFFFFF"/>
                          </a:solidFill>
                          <a:latin typeface="Arial"/>
                          <a:ea typeface="Arial"/>
                          <a:cs typeface="Arial"/>
                          <a:sym typeface="Arial"/>
                        </a:rPr>
                        <a:t>M</a:t>
                      </a:r>
                      <a:r>
                        <a:rPr lang="en-US" sz="1800" b="0" u="none" strike="noStrike" cap="none">
                          <a:solidFill>
                            <a:srgbClr val="FFFFFF"/>
                          </a:solidFill>
                          <a:latin typeface="Arial"/>
                          <a:ea typeface="Arial"/>
                          <a:cs typeface="Arial"/>
                          <a:sym typeface="Arial"/>
                        </a:rPr>
                        <a:t>)</a:t>
                      </a:r>
                      <a:endParaRPr sz="18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solidFill>
                            <a:srgbClr val="FFFFFF"/>
                          </a:solidFill>
                          <a:latin typeface="Arial"/>
                          <a:ea typeface="Arial"/>
                          <a:cs typeface="Arial"/>
                          <a:sym typeface="Arial"/>
                        </a:rPr>
                        <a:t>O(N*M*2</a:t>
                      </a:r>
                      <a:r>
                        <a:rPr lang="en-US" sz="1800" b="0" u="none" strike="noStrike" cap="none" baseline="30000">
                          <a:solidFill>
                            <a:srgbClr val="FFFFFF"/>
                          </a:solidFill>
                          <a:latin typeface="Arial"/>
                          <a:ea typeface="Arial"/>
                          <a:cs typeface="Arial"/>
                          <a:sym typeface="Arial"/>
                        </a:rPr>
                        <a:t>M</a:t>
                      </a:r>
                      <a:r>
                        <a:rPr lang="en-US" sz="1800" b="0" u="none" strike="noStrike" cap="none">
                          <a:solidFill>
                            <a:srgbClr val="FFFFFF"/>
                          </a:solidFill>
                          <a:latin typeface="Arial"/>
                          <a:ea typeface="Arial"/>
                          <a:cs typeface="Arial"/>
                          <a:sym typeface="Arial"/>
                        </a:rPr>
                        <a:t>)</a:t>
                      </a:r>
                      <a:endParaRPr sz="18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extLst>
                  <a:ext uri="{0D108BD9-81ED-4DB2-BD59-A6C34878D82A}">
                    <a16:rowId xmlns:a16="http://schemas.microsoft.com/office/drawing/2014/main" val="10001"/>
                  </a:ext>
                </a:extLst>
              </a:tr>
              <a:tr h="720350">
                <a:tc>
                  <a:txBody>
                    <a:bodyPr/>
                    <a:lstStyle/>
                    <a:p>
                      <a:pPr marL="0" marR="0" lvl="0" indent="0" algn="l" rtl="0">
                        <a:lnSpc>
                          <a:spcPct val="100000"/>
                        </a:lnSpc>
                        <a:spcBef>
                          <a:spcPts val="0"/>
                        </a:spcBef>
                        <a:spcAft>
                          <a:spcPts val="0"/>
                        </a:spcAft>
                        <a:buClr>
                          <a:srgbClr val="000000"/>
                        </a:buClr>
                        <a:buSzPts val="1800"/>
                        <a:buFont typeface="Arial"/>
                        <a:buNone/>
                      </a:pPr>
                      <a:r>
                        <a:rPr lang="en-US" sz="1800">
                          <a:solidFill>
                            <a:srgbClr val="FFFFFF"/>
                          </a:solidFill>
                        </a:rPr>
                        <a:t>Algoritmo de</a:t>
                      </a:r>
                      <a:br>
                        <a:rPr lang="en-US" sz="1800">
                          <a:solidFill>
                            <a:srgbClr val="FFFFFF"/>
                          </a:solidFill>
                        </a:rPr>
                      </a:br>
                      <a:r>
                        <a:rPr lang="en-US" sz="1800">
                          <a:solidFill>
                            <a:srgbClr val="FFFFFF"/>
                          </a:solidFill>
                        </a:rPr>
                        <a:t>decompresión</a:t>
                      </a:r>
                      <a:endParaRPr sz="18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solidFill>
                            <a:srgbClr val="FFFFFF"/>
                          </a:solidFill>
                          <a:latin typeface="Arial"/>
                          <a:ea typeface="Arial"/>
                          <a:cs typeface="Arial"/>
                          <a:sym typeface="Arial"/>
                        </a:rPr>
                        <a:t>O(N*M)</a:t>
                      </a:r>
                      <a:endParaRPr sz="18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solidFill>
                            <a:srgbClr val="FFFFFF"/>
                          </a:solidFill>
                          <a:latin typeface="Arial"/>
                          <a:ea typeface="Arial"/>
                          <a:cs typeface="Arial"/>
                          <a:sym typeface="Arial"/>
                        </a:rPr>
                        <a:t>O(1)</a:t>
                      </a:r>
                      <a:endParaRPr sz="18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extLst>
                  <a:ext uri="{0D108BD9-81ED-4DB2-BD59-A6C34878D82A}">
                    <a16:rowId xmlns:a16="http://schemas.microsoft.com/office/drawing/2014/main" val="10002"/>
                  </a:ext>
                </a:extLst>
              </a:tr>
            </a:tbl>
          </a:graphicData>
        </a:graphic>
      </p:graphicFrame>
      <p:pic>
        <p:nvPicPr>
          <p:cNvPr id="375" name="Google Shape;375;p5"/>
          <p:cNvPicPr preferRelativeResize="0"/>
          <p:nvPr/>
        </p:nvPicPr>
        <p:blipFill rotWithShape="1">
          <a:blip r:embed="rId4">
            <a:alphaModFix/>
          </a:blip>
          <a:srcRect/>
          <a:stretch/>
        </p:blipFill>
        <p:spPr>
          <a:xfrm>
            <a:off x="6724550" y="1723472"/>
            <a:ext cx="4662476" cy="301895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Google Shape;383;p9"/>
          <p:cNvPicPr preferRelativeResize="0"/>
          <p:nvPr/>
        </p:nvPicPr>
        <p:blipFill rotWithShape="1">
          <a:blip r:embed="rId3">
            <a:alphaModFix/>
          </a:blip>
          <a:srcRect/>
          <a:stretch/>
        </p:blipFill>
        <p:spPr>
          <a:xfrm>
            <a:off x="-2880" y="0"/>
            <a:ext cx="12196080" cy="6855840"/>
          </a:xfrm>
          <a:prstGeom prst="rect">
            <a:avLst/>
          </a:prstGeom>
          <a:noFill/>
          <a:ln>
            <a:noFill/>
          </a:ln>
        </p:spPr>
      </p:pic>
      <p:sp>
        <p:nvSpPr>
          <p:cNvPr id="384" name="Google Shape;384;p9"/>
          <p:cNvSpPr/>
          <p:nvPr/>
        </p:nvSpPr>
        <p:spPr>
          <a:xfrm>
            <a:off x="265320" y="376920"/>
            <a:ext cx="540216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Consumo de tiempo y memoria</a:t>
            </a:r>
            <a:endParaRPr sz="2200" b="0" i="0" u="none" strike="noStrike" cap="none">
              <a:solidFill>
                <a:srgbClr val="000000"/>
              </a:solidFill>
              <a:latin typeface="Arial"/>
              <a:ea typeface="Arial"/>
              <a:cs typeface="Arial"/>
              <a:sym typeface="Arial"/>
            </a:endParaRPr>
          </a:p>
        </p:txBody>
      </p:sp>
      <p:sp>
        <p:nvSpPr>
          <p:cNvPr id="385" name="Google Shape;385;p9"/>
          <p:cNvSpPr/>
          <p:nvPr/>
        </p:nvSpPr>
        <p:spPr>
          <a:xfrm rot="10800000" flipH="1">
            <a:off x="4819328" y="514742"/>
            <a:ext cx="826794" cy="457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86" name="Google Shape;386;p9"/>
          <p:cNvSpPr/>
          <p:nvPr/>
        </p:nvSpPr>
        <p:spPr>
          <a:xfrm>
            <a:off x="5276520" y="336600"/>
            <a:ext cx="2402700" cy="3027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Conserva este título</a:t>
            </a:r>
            <a:endParaRPr sz="1400" b="0" i="0" u="none" strike="noStrike" cap="none">
              <a:solidFill>
                <a:schemeClr val="accent2"/>
              </a:solidFill>
              <a:latin typeface="Arial"/>
              <a:ea typeface="Arial"/>
              <a:cs typeface="Arial"/>
              <a:sym typeface="Arial"/>
            </a:endParaRPr>
          </a:p>
        </p:txBody>
      </p:sp>
      <p:sp>
        <p:nvSpPr>
          <p:cNvPr id="387" name="Google Shape;387;p9"/>
          <p:cNvSpPr/>
          <p:nvPr/>
        </p:nvSpPr>
        <p:spPr>
          <a:xfrm>
            <a:off x="5168160" y="914400"/>
            <a:ext cx="3425400" cy="729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Crea las gráficas en Excel. No copie las capturas de pantalla pixeladas del informe técnico, por favor.</a:t>
            </a:r>
            <a:endParaRPr sz="1400" b="0" i="0" u="none" strike="noStrike" cap="none">
              <a:solidFill>
                <a:schemeClr val="accent2"/>
              </a:solidFill>
              <a:latin typeface="Arial"/>
              <a:ea typeface="Arial"/>
              <a:cs typeface="Arial"/>
              <a:sym typeface="Arial"/>
            </a:endParaRPr>
          </a:p>
        </p:txBody>
      </p:sp>
      <p:sp>
        <p:nvSpPr>
          <p:cNvPr id="388" name="Google Shape;388;p9"/>
          <p:cNvSpPr/>
          <p:nvPr/>
        </p:nvSpPr>
        <p:spPr>
          <a:xfrm rot="10800000" flipH="1">
            <a:off x="4413925" y="1171478"/>
            <a:ext cx="752058" cy="60787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89" name="Google Shape;389;p9"/>
          <p:cNvSpPr/>
          <p:nvPr/>
        </p:nvSpPr>
        <p:spPr>
          <a:xfrm>
            <a:off x="2249280" y="5117760"/>
            <a:ext cx="594252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1E33"/>
                </a:solidFill>
                <a:latin typeface="Arial"/>
                <a:ea typeface="Arial"/>
                <a:cs typeface="Arial"/>
                <a:sym typeface="Arial"/>
              </a:rPr>
              <a:t>Consumo de tiempo </a:t>
            </a:r>
            <a:endParaRPr sz="2200" b="0" i="0" u="none" strike="noStrike" cap="none">
              <a:solidFill>
                <a:srgbClr val="000000"/>
              </a:solidFill>
              <a:latin typeface="Arial"/>
              <a:ea typeface="Arial"/>
              <a:cs typeface="Arial"/>
              <a:sym typeface="Arial"/>
            </a:endParaRPr>
          </a:p>
        </p:txBody>
      </p:sp>
      <p:sp>
        <p:nvSpPr>
          <p:cNvPr id="390" name="Google Shape;390;p9"/>
          <p:cNvSpPr/>
          <p:nvPr/>
        </p:nvSpPr>
        <p:spPr>
          <a:xfrm>
            <a:off x="8539920" y="5117760"/>
            <a:ext cx="594252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1E33"/>
                </a:solidFill>
                <a:latin typeface="Arial"/>
                <a:ea typeface="Arial"/>
                <a:cs typeface="Arial"/>
                <a:sym typeface="Arial"/>
              </a:rPr>
              <a:t>Consumo de memoria</a:t>
            </a:r>
            <a:endParaRPr sz="2200" b="0" i="0" u="none" strike="noStrike" cap="none">
              <a:solidFill>
                <a:srgbClr val="000000"/>
              </a:solidFill>
              <a:latin typeface="Arial"/>
              <a:ea typeface="Arial"/>
              <a:cs typeface="Arial"/>
              <a:sym typeface="Arial"/>
            </a:endParaRPr>
          </a:p>
        </p:txBody>
      </p:sp>
      <p:pic>
        <p:nvPicPr>
          <p:cNvPr id="391" name="Google Shape;391;p9"/>
          <p:cNvPicPr preferRelativeResize="0"/>
          <p:nvPr/>
        </p:nvPicPr>
        <p:blipFill rotWithShape="1">
          <a:blip r:embed="rId4">
            <a:alphaModFix/>
          </a:blip>
          <a:srcRect/>
          <a:stretch/>
        </p:blipFill>
        <p:spPr>
          <a:xfrm>
            <a:off x="1648800" y="5105520"/>
            <a:ext cx="526680" cy="526680"/>
          </a:xfrm>
          <a:prstGeom prst="rect">
            <a:avLst/>
          </a:prstGeom>
          <a:noFill/>
          <a:ln>
            <a:noFill/>
          </a:ln>
        </p:spPr>
      </p:pic>
      <p:pic>
        <p:nvPicPr>
          <p:cNvPr id="392" name="Google Shape;392;p9"/>
          <p:cNvPicPr preferRelativeResize="0"/>
          <p:nvPr/>
        </p:nvPicPr>
        <p:blipFill rotWithShape="1">
          <a:blip r:embed="rId5">
            <a:alphaModFix/>
          </a:blip>
          <a:srcRect l="28222" t="24850" r="28724" b="25399"/>
          <a:stretch/>
        </p:blipFill>
        <p:spPr>
          <a:xfrm>
            <a:off x="7827120" y="5117760"/>
            <a:ext cx="711720" cy="547200"/>
          </a:xfrm>
          <a:prstGeom prst="rect">
            <a:avLst/>
          </a:prstGeom>
          <a:noFill/>
          <a:ln>
            <a:noFill/>
          </a:ln>
        </p:spPr>
      </p:pic>
      <p:sp>
        <p:nvSpPr>
          <p:cNvPr id="393" name="Google Shape;393;p9"/>
          <p:cNvSpPr/>
          <p:nvPr/>
        </p:nvSpPr>
        <p:spPr>
          <a:xfrm>
            <a:off x="8229600" y="124200"/>
            <a:ext cx="2114640" cy="5158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Completa esta diapositiva</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Para el tercer entregable</a:t>
            </a:r>
            <a:endParaRPr sz="1400" b="0" i="0" u="none" strike="noStrike" cap="none">
              <a:solidFill>
                <a:schemeClr val="accent2"/>
              </a:solidFill>
              <a:latin typeface="Arial"/>
              <a:ea typeface="Arial"/>
              <a:cs typeface="Arial"/>
              <a:sym typeface="Arial"/>
            </a:endParaRPr>
          </a:p>
        </p:txBody>
      </p:sp>
      <p:sp>
        <p:nvSpPr>
          <p:cNvPr id="394" name="Google Shape;394;p9"/>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NO use el color rojo en las diapositivas</a:t>
            </a:r>
            <a:endParaRPr sz="1400" b="0" i="0" u="none" strike="noStrike" cap="none">
              <a:solidFill>
                <a:schemeClr val="accent2"/>
              </a:solidFill>
              <a:latin typeface="Arial"/>
              <a:ea typeface="Arial"/>
              <a:cs typeface="Arial"/>
              <a:sym typeface="Arial"/>
            </a:endParaRPr>
          </a:p>
        </p:txBody>
      </p:sp>
      <p:sp>
        <p:nvSpPr>
          <p:cNvPr id="395" name="Google Shape;395;p9"/>
          <p:cNvSpPr/>
          <p:nvPr/>
        </p:nvSpPr>
        <p:spPr>
          <a:xfrm>
            <a:off x="5276525" y="5542562"/>
            <a:ext cx="920808" cy="64665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96" name="Google Shape;396;p9"/>
          <p:cNvSpPr/>
          <p:nvPr/>
        </p:nvSpPr>
        <p:spPr>
          <a:xfrm>
            <a:off x="6470298" y="5995475"/>
            <a:ext cx="3425400" cy="729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Por favor, incluye unidades de medida en ambos ejes X e Y, por ejemplo, MB, sg, KB, minutos...</a:t>
            </a:r>
            <a:endParaRPr sz="1400" b="0" i="0" u="none" strike="noStrike" cap="none">
              <a:solidFill>
                <a:schemeClr val="accent2"/>
              </a:solidFill>
              <a:latin typeface="Arial"/>
              <a:ea typeface="Arial"/>
              <a:cs typeface="Arial"/>
              <a:sym typeface="Arial"/>
            </a:endParaRPr>
          </a:p>
        </p:txBody>
      </p:sp>
      <p:pic>
        <p:nvPicPr>
          <p:cNvPr id="397" name="Google Shape;397;p9"/>
          <p:cNvPicPr preferRelativeResize="0"/>
          <p:nvPr/>
        </p:nvPicPr>
        <p:blipFill>
          <a:blip r:embed="rId6">
            <a:alphaModFix/>
          </a:blip>
          <a:stretch>
            <a:fillRect/>
          </a:stretch>
        </p:blipFill>
        <p:spPr>
          <a:xfrm>
            <a:off x="346750" y="1823663"/>
            <a:ext cx="5772150" cy="3238500"/>
          </a:xfrm>
          <a:prstGeom prst="rect">
            <a:avLst/>
          </a:prstGeom>
          <a:noFill/>
          <a:ln>
            <a:noFill/>
          </a:ln>
        </p:spPr>
      </p:pic>
      <p:pic>
        <p:nvPicPr>
          <p:cNvPr id="398" name="Google Shape;398;p9"/>
          <p:cNvPicPr preferRelativeResize="0"/>
          <p:nvPr/>
        </p:nvPicPr>
        <p:blipFill>
          <a:blip r:embed="rId7">
            <a:alphaModFix/>
          </a:blip>
          <a:stretch>
            <a:fillRect/>
          </a:stretch>
        </p:blipFill>
        <p:spPr>
          <a:xfrm>
            <a:off x="6181725" y="1809750"/>
            <a:ext cx="5772150" cy="3238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pic>
        <p:nvPicPr>
          <p:cNvPr id="403" name="Google Shape;403;gadd317ae2b_0_201"/>
          <p:cNvPicPr preferRelativeResize="0"/>
          <p:nvPr/>
        </p:nvPicPr>
        <p:blipFill rotWithShape="1">
          <a:blip r:embed="rId3">
            <a:alphaModFix/>
          </a:blip>
          <a:srcRect/>
          <a:stretch/>
        </p:blipFill>
        <p:spPr>
          <a:xfrm>
            <a:off x="-2880" y="0"/>
            <a:ext cx="12196077" cy="6855841"/>
          </a:xfrm>
          <a:prstGeom prst="rect">
            <a:avLst/>
          </a:prstGeom>
          <a:noFill/>
          <a:ln>
            <a:noFill/>
          </a:ln>
        </p:spPr>
      </p:pic>
      <p:sp>
        <p:nvSpPr>
          <p:cNvPr id="404" name="Google Shape;404;gadd317ae2b_0_201"/>
          <p:cNvSpPr/>
          <p:nvPr/>
        </p:nvSpPr>
        <p:spPr>
          <a:xfrm>
            <a:off x="265329" y="376925"/>
            <a:ext cx="58833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Tasa de compresión </a:t>
            </a:r>
            <a:r>
              <a:rPr lang="en-US" sz="2200" b="1">
                <a:solidFill>
                  <a:srgbClr val="FFFFFF"/>
                </a:solidFill>
              </a:rPr>
              <a:t>promedio</a:t>
            </a:r>
            <a:endParaRPr sz="2200" b="0" i="0" u="none" strike="noStrike" cap="none">
              <a:solidFill>
                <a:srgbClr val="000000"/>
              </a:solidFill>
              <a:latin typeface="Arial"/>
              <a:ea typeface="Arial"/>
              <a:cs typeface="Arial"/>
              <a:sym typeface="Arial"/>
            </a:endParaRPr>
          </a:p>
        </p:txBody>
      </p:sp>
      <p:sp>
        <p:nvSpPr>
          <p:cNvPr id="405" name="Google Shape;405;gadd317ae2b_0_201"/>
          <p:cNvSpPr/>
          <p:nvPr/>
        </p:nvSpPr>
        <p:spPr>
          <a:xfrm>
            <a:off x="1041840" y="4096920"/>
            <a:ext cx="5027400" cy="942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solidFill>
                  <a:srgbClr val="001E33"/>
                </a:solidFill>
              </a:rPr>
              <a:t>Tasa</a:t>
            </a:r>
            <a:r>
              <a:rPr lang="en-US" sz="1400" b="0" i="0" u="none" strike="noStrike" cap="none">
                <a:solidFill>
                  <a:srgbClr val="001E33"/>
                </a:solidFill>
                <a:latin typeface="Arial"/>
                <a:ea typeface="Arial"/>
                <a:cs typeface="Arial"/>
                <a:sym typeface="Arial"/>
              </a:rPr>
              <a:t> de compresión </a:t>
            </a:r>
            <a:r>
              <a:rPr lang="en-US">
                <a:solidFill>
                  <a:srgbClr val="001E33"/>
                </a:solidFill>
              </a:rPr>
              <a:t>promedio</a:t>
            </a:r>
            <a:r>
              <a:rPr lang="en-US" sz="1400" b="0" i="0" u="none" strike="noStrike" cap="none">
                <a:solidFill>
                  <a:srgbClr val="001E33"/>
                </a:solidFill>
                <a:latin typeface="Arial"/>
                <a:ea typeface="Arial"/>
                <a:cs typeface="Arial"/>
                <a:sym typeface="Arial"/>
              </a:rPr>
              <a:t> para el ganado </a:t>
            </a:r>
            <a:br>
              <a:rPr lang="en-US" sz="1400" b="0" i="0" u="none" strike="noStrike" cap="none">
                <a:solidFill>
                  <a:srgbClr val="001E33"/>
                </a:solidFill>
                <a:latin typeface="Arial"/>
                <a:ea typeface="Arial"/>
                <a:cs typeface="Arial"/>
                <a:sym typeface="Arial"/>
              </a:rPr>
            </a:br>
            <a:r>
              <a:rPr lang="en-US" sz="1400" b="0" i="0" u="none" strike="noStrike" cap="none">
                <a:solidFill>
                  <a:srgbClr val="001E33"/>
                </a:solidFill>
                <a:latin typeface="Arial"/>
                <a:ea typeface="Arial"/>
                <a:cs typeface="Arial"/>
                <a:sym typeface="Arial"/>
              </a:rPr>
              <a:t>sano y el ganado enfermo. </a:t>
            </a:r>
            <a:endParaRPr sz="1400" b="0" i="0" u="none" strike="noStrike" cap="none">
              <a:solidFill>
                <a:srgbClr val="000000"/>
              </a:solidFill>
              <a:latin typeface="Arial"/>
              <a:ea typeface="Arial"/>
              <a:cs typeface="Arial"/>
              <a:sym typeface="Arial"/>
            </a:endParaRPr>
          </a:p>
        </p:txBody>
      </p:sp>
      <p:sp>
        <p:nvSpPr>
          <p:cNvPr id="406" name="Google Shape;406;gadd317ae2b_0_201"/>
          <p:cNvSpPr/>
          <p:nvPr/>
        </p:nvSpPr>
        <p:spPr>
          <a:xfrm rot="10800000" flipH="1">
            <a:off x="3356267" y="269947"/>
            <a:ext cx="1300860" cy="619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07" name="Google Shape;407;gadd317ae2b_0_201"/>
          <p:cNvSpPr/>
          <p:nvPr/>
        </p:nvSpPr>
        <p:spPr>
          <a:xfrm>
            <a:off x="4149080" y="702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Conserva este título</a:t>
            </a:r>
            <a:endParaRPr sz="1400" b="0" i="0" u="none" strike="noStrike" cap="none">
              <a:solidFill>
                <a:schemeClr val="accent2"/>
              </a:solidFill>
              <a:latin typeface="Arial"/>
              <a:ea typeface="Arial"/>
              <a:cs typeface="Arial"/>
              <a:sym typeface="Arial"/>
            </a:endParaRPr>
          </a:p>
        </p:txBody>
      </p:sp>
      <p:sp>
        <p:nvSpPr>
          <p:cNvPr id="408" name="Google Shape;408;gadd317ae2b_0_201"/>
          <p:cNvSpPr/>
          <p:nvPr/>
        </p:nvSpPr>
        <p:spPr>
          <a:xfrm>
            <a:off x="5015760" y="838200"/>
            <a:ext cx="3425400" cy="729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Crear la tabla en Powerpoint. No copie las capturas de pantalla pixeladas del informe técnico, por favor.</a:t>
            </a:r>
            <a:endParaRPr sz="1400" b="0" i="0" u="none" strike="noStrike" cap="none">
              <a:solidFill>
                <a:schemeClr val="accent2"/>
              </a:solidFill>
              <a:latin typeface="Arial"/>
              <a:ea typeface="Arial"/>
              <a:cs typeface="Arial"/>
              <a:sym typeface="Arial"/>
            </a:endParaRPr>
          </a:p>
        </p:txBody>
      </p:sp>
      <p:sp>
        <p:nvSpPr>
          <p:cNvPr id="409" name="Google Shape;409;gadd317ae2b_0_201"/>
          <p:cNvSpPr/>
          <p:nvPr/>
        </p:nvSpPr>
        <p:spPr>
          <a:xfrm rot="10800000" flipH="1">
            <a:off x="4491000" y="1250820"/>
            <a:ext cx="602262" cy="4607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10" name="Google Shape;410;gadd317ae2b_0_201"/>
          <p:cNvSpPr/>
          <p:nvPr/>
        </p:nvSpPr>
        <p:spPr>
          <a:xfrm>
            <a:off x="3437640" y="520848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Explica las tablas en tu</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propias palabras...</a:t>
            </a:r>
            <a:endParaRPr sz="1400" b="0" i="0" u="none" strike="noStrike" cap="none">
              <a:solidFill>
                <a:schemeClr val="accent2"/>
              </a:solidFill>
              <a:latin typeface="Arial"/>
              <a:ea typeface="Arial"/>
              <a:cs typeface="Arial"/>
              <a:sym typeface="Arial"/>
            </a:endParaRPr>
          </a:p>
        </p:txBody>
      </p:sp>
      <p:sp>
        <p:nvSpPr>
          <p:cNvPr id="411" name="Google Shape;411;gadd317ae2b_0_201"/>
          <p:cNvSpPr/>
          <p:nvPr/>
        </p:nvSpPr>
        <p:spPr>
          <a:xfrm>
            <a:off x="3356273" y="4733323"/>
            <a:ext cx="455058" cy="72900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12" name="Google Shape;412;gadd317ae2b_0_201"/>
          <p:cNvSpPr/>
          <p:nvPr/>
        </p:nvSpPr>
        <p:spPr>
          <a:xfrm>
            <a:off x="8034840" y="5069280"/>
            <a:ext cx="2932500" cy="729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Incluir una imagen en HD relacionada con el problema de la salud animal en la </a:t>
            </a:r>
            <a:r>
              <a:rPr lang="en-US" i="1">
                <a:solidFill>
                  <a:schemeClr val="accent2"/>
                </a:solidFill>
              </a:rPr>
              <a:t>ganadería</a:t>
            </a:r>
            <a:r>
              <a:rPr lang="en-US" sz="1400" b="0" i="1" u="none" strike="noStrike" cap="none">
                <a:solidFill>
                  <a:schemeClr val="accent2"/>
                </a:solidFill>
                <a:latin typeface="Arial"/>
                <a:ea typeface="Arial"/>
                <a:cs typeface="Arial"/>
                <a:sym typeface="Arial"/>
              </a:rPr>
              <a:t> de precisión</a:t>
            </a:r>
            <a:endParaRPr sz="1400" b="0" i="0" u="none" strike="noStrike" cap="none">
              <a:solidFill>
                <a:srgbClr val="000000"/>
              </a:solidFill>
              <a:latin typeface="Arial"/>
              <a:ea typeface="Arial"/>
              <a:cs typeface="Arial"/>
              <a:sym typeface="Arial"/>
            </a:endParaRPr>
          </a:p>
        </p:txBody>
      </p:sp>
      <p:graphicFrame>
        <p:nvGraphicFramePr>
          <p:cNvPr id="413" name="Google Shape;413;gadd317ae2b_0_201"/>
          <p:cNvGraphicFramePr/>
          <p:nvPr/>
        </p:nvGraphicFramePr>
        <p:xfrm>
          <a:off x="1081320" y="1880040"/>
          <a:ext cx="3752125" cy="2159650"/>
        </p:xfrm>
        <a:graphic>
          <a:graphicData uri="http://schemas.openxmlformats.org/drawingml/2006/table">
            <a:tbl>
              <a:tblPr>
                <a:noFill/>
                <a:tableStyleId>{AC289BA7-0477-4DA3-BF64-564EF7BB6FF7}</a:tableStyleId>
              </a:tblPr>
              <a:tblGrid>
                <a:gridCol w="2037900">
                  <a:extLst>
                    <a:ext uri="{9D8B030D-6E8A-4147-A177-3AD203B41FA5}">
                      <a16:colId xmlns:a16="http://schemas.microsoft.com/office/drawing/2014/main" val="20000"/>
                    </a:ext>
                  </a:extLst>
                </a:gridCol>
                <a:gridCol w="1714225">
                  <a:extLst>
                    <a:ext uri="{9D8B030D-6E8A-4147-A177-3AD203B41FA5}">
                      <a16:colId xmlns:a16="http://schemas.microsoft.com/office/drawing/2014/main" val="20001"/>
                    </a:ext>
                  </a:extLst>
                </a:gridCol>
              </a:tblGrid>
              <a:tr h="71965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1">
                          <a:solidFill>
                            <a:srgbClr val="001E33"/>
                          </a:solidFill>
                        </a:rPr>
                        <a:t>Tasa</a:t>
                      </a:r>
                      <a:r>
                        <a:rPr lang="en-US" sz="1800" b="1" u="none" strike="noStrike" cap="none">
                          <a:solidFill>
                            <a:srgbClr val="001E33"/>
                          </a:solidFill>
                        </a:rPr>
                        <a:t> de compresión</a:t>
                      </a:r>
                      <a:endParaRPr sz="18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7196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rgbClr val="001E33"/>
                          </a:solidFill>
                        </a:rPr>
                        <a:t>Ganado sano</a:t>
                      </a:r>
                      <a:endParaRPr sz="18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rgbClr val="001E33"/>
                          </a:solidFill>
                        </a:rPr>
                        <a:t>100 : 1</a:t>
                      </a:r>
                      <a:endParaRPr sz="18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7203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rgbClr val="001E33"/>
                          </a:solidFill>
                        </a:rPr>
                        <a:t>El ganado enfermo</a:t>
                      </a:r>
                      <a:endParaRPr sz="18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rgbClr val="001E33"/>
                          </a:solidFill>
                        </a:rPr>
                        <a:t>98 : 1</a:t>
                      </a:r>
                      <a:endParaRPr sz="18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bl>
          </a:graphicData>
        </a:graphic>
      </p:graphicFrame>
      <p:sp>
        <p:nvSpPr>
          <p:cNvPr id="414" name="Google Shape;414;gadd317ae2b_0_201"/>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Completa esta diapositiva</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Para el tercer entregable</a:t>
            </a:r>
            <a:endParaRPr sz="1400" b="0" i="0" u="none" strike="noStrike" cap="none">
              <a:solidFill>
                <a:schemeClr val="accent2"/>
              </a:solidFill>
              <a:latin typeface="Arial"/>
              <a:ea typeface="Arial"/>
              <a:cs typeface="Arial"/>
              <a:sym typeface="Arial"/>
            </a:endParaRPr>
          </a:p>
        </p:txBody>
      </p:sp>
      <p:pic>
        <p:nvPicPr>
          <p:cNvPr id="415" name="Google Shape;415;gadd317ae2b_0_201"/>
          <p:cNvPicPr preferRelativeResize="0"/>
          <p:nvPr/>
        </p:nvPicPr>
        <p:blipFill rotWithShape="1">
          <a:blip r:embed="rId4">
            <a:alphaModFix/>
          </a:blip>
          <a:srcRect/>
          <a:stretch/>
        </p:blipFill>
        <p:spPr>
          <a:xfrm>
            <a:off x="6388650" y="1596071"/>
            <a:ext cx="5291826" cy="3514103"/>
          </a:xfrm>
          <a:prstGeom prst="rect">
            <a:avLst/>
          </a:prstGeom>
          <a:noFill/>
          <a:ln>
            <a:noFill/>
          </a:ln>
        </p:spPr>
      </p:pic>
      <p:sp>
        <p:nvSpPr>
          <p:cNvPr id="416" name="Google Shape;416;gadd317ae2b_0_201"/>
          <p:cNvSpPr/>
          <p:nvPr/>
        </p:nvSpPr>
        <p:spPr>
          <a:xfrm>
            <a:off x="7257944" y="4937746"/>
            <a:ext cx="602262" cy="51586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17" name="Google Shape;417;gadd317ae2b_0_201"/>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NO use el color rojo en las diapositivas</a:t>
            </a:r>
            <a:endParaRPr sz="1400" b="0" i="0" u="none" strike="noStrike" cap="none">
              <a:solidFill>
                <a:schemeClr val="accent2"/>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307</TotalTime>
  <Words>915</Words>
  <Application>Microsoft Office PowerPoint</Application>
  <PresentationFormat>Panorámica</PresentationFormat>
  <Paragraphs>115</Paragraphs>
  <Slides>13</Slides>
  <Notes>13</Notes>
  <HiddenSlides>0</HiddenSlides>
  <MMClips>0</MMClips>
  <ScaleCrop>false</ScaleCrop>
  <HeadingPairs>
    <vt:vector size="6" baseType="variant">
      <vt:variant>
        <vt:lpstr>Fuentes usadas</vt:lpstr>
      </vt:variant>
      <vt:variant>
        <vt:i4>3</vt:i4>
      </vt:variant>
      <vt:variant>
        <vt:lpstr>Tema</vt:lpstr>
      </vt:variant>
      <vt:variant>
        <vt:i4>3</vt:i4>
      </vt:variant>
      <vt:variant>
        <vt:lpstr>Títulos de diapositiva</vt:lpstr>
      </vt:variant>
      <vt:variant>
        <vt:i4>13</vt:i4>
      </vt:variant>
    </vt:vector>
  </HeadingPairs>
  <TitlesOfParts>
    <vt:vector size="19" baseType="lpstr">
      <vt:lpstr>Arial</vt:lpstr>
      <vt:lpstr>Calibri</vt:lpstr>
      <vt:lpstr>Times New Roman</vt:lpstr>
      <vt:lpstr>Office Theme</vt:lpstr>
      <vt:lpstr>Office Theme</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DeepL Translator</dc:creator>
  <cp:lastModifiedBy>Sebastian Diaz</cp:lastModifiedBy>
  <cp:revision>5</cp:revision>
  <dcterms:created xsi:type="dcterms:W3CDTF">2020-06-26T14:36:07Z</dcterms:created>
  <dcterms:modified xsi:type="dcterms:W3CDTF">2021-11-10T16:45:14Z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Panorámica</vt:lpwstr>
  </property>
  <property fmtid="{D5CDD505-2E9C-101B-9397-08002B2CF9AE}" pid="9" name="ScaleCrop">
    <vt:bool>false</vt:bool>
  </property>
  <property fmtid="{D5CDD505-2E9C-101B-9397-08002B2CF9AE}" pid="10" name="ShareDoc">
    <vt:bool>false</vt:bool>
  </property>
  <property fmtid="{D5CDD505-2E9C-101B-9397-08002B2CF9AE}" pid="11" name="Slides">
    <vt:i4>2</vt:i4>
  </property>
</Properties>
</file>